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5" r:id="rId18"/>
    <p:sldId id="271" r:id="rId19"/>
    <p:sldId id="276" r:id="rId20"/>
    <p:sldId id="277" r:id="rId21"/>
    <p:sldId id="278" r:id="rId22"/>
    <p:sldId id="279" r:id="rId23"/>
    <p:sldId id="273"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81" d="100"/>
          <a:sy n="81" d="100"/>
        </p:scale>
        <p:origin x="-25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B49925-FCD3-4B5F-B275-BEC5CD17E328}" type="datetimeFigureOut">
              <a:rPr lang="en-GB" smtClean="0"/>
              <a:t>08/11/2017</a:t>
            </a:fld>
            <a:endParaRPr lang="en-GB"/>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B8544-311E-4293-BEF4-B703153A4E28}" type="slidenum">
              <a:rPr lang="en-GB" smtClean="0"/>
              <a:t>‹#›</a:t>
            </a:fld>
            <a:endParaRPr lang="en-GB"/>
          </a:p>
        </p:txBody>
      </p:sp>
    </p:spTree>
    <p:extLst>
      <p:ext uri="{BB962C8B-B14F-4D97-AF65-F5344CB8AC3E}">
        <p14:creationId xmlns:p14="http://schemas.microsoft.com/office/powerpoint/2010/main" val="86520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a:p>
        </p:txBody>
      </p:sp>
      <p:sp>
        <p:nvSpPr>
          <p:cNvPr id="4" name="Marcador de Posição do Número do Diapositivo 3"/>
          <p:cNvSpPr>
            <a:spLocks noGrp="1"/>
          </p:cNvSpPr>
          <p:nvPr>
            <p:ph type="sldNum" sz="quarter" idx="10"/>
          </p:nvPr>
        </p:nvSpPr>
        <p:spPr/>
        <p:txBody>
          <a:bodyPr/>
          <a:lstStyle/>
          <a:p>
            <a:fld id="{4F6B8544-311E-4293-BEF4-B703153A4E28}" type="slidenum">
              <a:rPr lang="en-GB" smtClean="0"/>
              <a:t>1</a:t>
            </a:fld>
            <a:endParaRPr lang="en-GB"/>
          </a:p>
        </p:txBody>
      </p:sp>
    </p:spTree>
    <p:extLst>
      <p:ext uri="{BB962C8B-B14F-4D97-AF65-F5344CB8AC3E}">
        <p14:creationId xmlns:p14="http://schemas.microsoft.com/office/powerpoint/2010/main" val="203818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A9880400-6B85-43FC-93B4-14C813573823}" type="datetime1">
              <a:rPr lang="en-GB" smtClean="0"/>
              <a:t>08/11/2017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32876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A321C553-466E-4C35-884F-05D587BAF218}" type="datetime1">
              <a:rPr lang="en-GB" smtClean="0"/>
              <a:t>08/11/2017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26428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2262603C-F256-490B-9D41-47486E58306F}" type="datetime1">
              <a:rPr lang="en-GB" smtClean="0"/>
              <a:t>08/11/2017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4269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45A9CAB3-CCFA-4B20-BB66-D6BDC2C17155}" type="datetime1">
              <a:rPr lang="en-GB" smtClean="0"/>
              <a:t>08/11/2017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256584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24608980-28BC-4FE7-8BFF-EB11F788A3B0}" type="datetime1">
              <a:rPr lang="en-GB" smtClean="0"/>
              <a:t>08/11/2017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18886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28F35352-8726-4CE8-B826-44FD06860586}" type="datetime1">
              <a:rPr lang="en-GB" smtClean="0"/>
              <a:t>08/11/2017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71366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076C08E0-5556-4BEE-BBB8-30BABA15FC44}" type="datetime1">
              <a:rPr lang="en-GB" smtClean="0"/>
              <a:t>08/11/2017</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395743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4EFACC05-093C-4E83-B638-88780E757F01}" type="datetime1">
              <a:rPr lang="en-GB" smtClean="0"/>
              <a:t>08/11/2017</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400452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04298D08-B110-4A0F-9574-450828758AA8}" type="datetime1">
              <a:rPr lang="en-GB" smtClean="0"/>
              <a:t>08/11/2017</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132666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032362C-9C16-4416-8E41-7CA5C542985A}" type="datetime1">
              <a:rPr lang="en-GB" smtClean="0"/>
              <a:t>08/11/2017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111688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DD53B8F-30C7-41E6-9B6B-BB9401441A1D}" type="datetime1">
              <a:rPr lang="en-GB" smtClean="0"/>
              <a:t>08/11/2017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7A842E4C-34EE-4683-A379-86255B3FE796}" type="slidenum">
              <a:rPr lang="en-GB" smtClean="0"/>
              <a:t>‹#›</a:t>
            </a:fld>
            <a:endParaRPr lang="en-GB"/>
          </a:p>
        </p:txBody>
      </p:sp>
    </p:spTree>
    <p:extLst>
      <p:ext uri="{BB962C8B-B14F-4D97-AF65-F5344CB8AC3E}">
        <p14:creationId xmlns:p14="http://schemas.microsoft.com/office/powerpoint/2010/main" val="152915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A6251-471F-42DE-8275-64ED4AE46BC8}" type="datetime1">
              <a:rPr lang="en-GB" smtClean="0"/>
              <a:t>08/11/2017</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42E4C-34EE-4683-A379-86255B3FE796}" type="slidenum">
              <a:rPr lang="en-GB" smtClean="0"/>
              <a:t>‹#›</a:t>
            </a:fld>
            <a:endParaRPr lang="en-GB"/>
          </a:p>
        </p:txBody>
      </p:sp>
    </p:spTree>
    <p:extLst>
      <p:ext uri="{BB962C8B-B14F-4D97-AF65-F5344CB8AC3E}">
        <p14:creationId xmlns:p14="http://schemas.microsoft.com/office/powerpoint/2010/main" val="1903595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blogs.wsj.com/economics/2016/03/28/the-entire-online-gig-economy-might-be-mostly-uber/"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smtClean="0"/>
              <a:t>Discurso acadêmico</a:t>
            </a:r>
            <a:endParaRPr lang="en-GB" dirty="0"/>
          </a:p>
        </p:txBody>
      </p:sp>
      <p:sp>
        <p:nvSpPr>
          <p:cNvPr id="3" name="Subtítulo 2"/>
          <p:cNvSpPr>
            <a:spLocks noGrp="1"/>
          </p:cNvSpPr>
          <p:nvPr>
            <p:ph type="subTitle" idx="1"/>
          </p:nvPr>
        </p:nvSpPr>
        <p:spPr/>
        <p:txBody>
          <a:bodyPr/>
          <a:lstStyle/>
          <a:p>
            <a:r>
              <a:rPr lang="pt-PT" dirty="0" err="1" smtClean="0"/>
              <a:t>Written</a:t>
            </a:r>
            <a:r>
              <a:rPr lang="pt-PT" dirty="0" smtClean="0"/>
              <a:t> </a:t>
            </a:r>
            <a:r>
              <a:rPr lang="pt-PT" dirty="0" err="1" smtClean="0"/>
              <a:t>Communication</a:t>
            </a:r>
            <a:endParaRPr lang="pt-PT" dirty="0" smtClean="0"/>
          </a:p>
          <a:p>
            <a:r>
              <a:rPr lang="pt-PT" dirty="0" smtClean="0"/>
              <a:t>13 </a:t>
            </a:r>
            <a:r>
              <a:rPr lang="pt-PT" dirty="0" smtClean="0"/>
              <a:t>de </a:t>
            </a:r>
            <a:r>
              <a:rPr lang="pt-PT" dirty="0" smtClean="0"/>
              <a:t>Novembro de 2017</a:t>
            </a:r>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1</a:t>
            </a:fld>
            <a:endParaRPr lang="en-GB"/>
          </a:p>
        </p:txBody>
      </p:sp>
    </p:spTree>
    <p:extLst>
      <p:ext uri="{BB962C8B-B14F-4D97-AF65-F5344CB8AC3E}">
        <p14:creationId xmlns:p14="http://schemas.microsoft.com/office/powerpoint/2010/main" val="4018871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dirty="0" smtClean="0"/>
              <a:t>Técnicas de citar</a:t>
            </a:r>
            <a:endParaRPr lang="en-GB" dirty="0"/>
          </a:p>
        </p:txBody>
      </p:sp>
      <p:sp>
        <p:nvSpPr>
          <p:cNvPr id="3" name="Marcador de Posição de Conteúdo 2"/>
          <p:cNvSpPr>
            <a:spLocks noGrp="1"/>
          </p:cNvSpPr>
          <p:nvPr>
            <p:ph idx="1"/>
          </p:nvPr>
        </p:nvSpPr>
        <p:spPr>
          <a:xfrm>
            <a:off x="487680" y="1825625"/>
            <a:ext cx="10866120" cy="4351338"/>
          </a:xfrm>
          <a:ln>
            <a:solidFill>
              <a:srgbClr val="FF0000"/>
            </a:solidFill>
          </a:ln>
        </p:spPr>
        <p:txBody>
          <a:bodyPr/>
          <a:lstStyle/>
          <a:p>
            <a:pPr marL="514350" indent="-514350">
              <a:buAutoNum type="arabicPeriod"/>
            </a:pPr>
            <a:r>
              <a:rPr lang="pt-PT" dirty="0" err="1" smtClean="0"/>
              <a:t>Quotes</a:t>
            </a:r>
            <a:r>
              <a:rPr lang="pt-PT" dirty="0" smtClean="0"/>
              <a:t>					</a:t>
            </a:r>
            <a:r>
              <a:rPr lang="pt-PT" b="1" dirty="0" err="1" smtClean="0">
                <a:solidFill>
                  <a:srgbClr val="FF0000"/>
                </a:solidFill>
              </a:rPr>
              <a:t>quotation</a:t>
            </a:r>
            <a:r>
              <a:rPr lang="pt-PT" b="1" dirty="0" smtClean="0">
                <a:solidFill>
                  <a:srgbClr val="FF0000"/>
                </a:solidFill>
              </a:rPr>
              <a:t> </a:t>
            </a:r>
            <a:r>
              <a:rPr lang="pt-PT" b="1" dirty="0" err="1" smtClean="0">
                <a:solidFill>
                  <a:srgbClr val="FF0000"/>
                </a:solidFill>
              </a:rPr>
              <a:t>marks</a:t>
            </a:r>
            <a:endParaRPr lang="pt-PT" b="1" dirty="0" smtClean="0">
              <a:solidFill>
                <a:srgbClr val="FF0000"/>
              </a:solidFill>
            </a:endParaRPr>
          </a:p>
          <a:p>
            <a:pPr marL="0" indent="0">
              <a:buNone/>
            </a:pPr>
            <a:r>
              <a:rPr lang="en-GB" dirty="0"/>
              <a:t>Southern Europeans – Spanish and Portuguese – writing in the social sciences have in particular come under attack for language related issues. They have been accused of “severe wordiness” (</a:t>
            </a:r>
            <a:r>
              <a:rPr lang="en-GB" dirty="0" err="1"/>
              <a:t>Barbin</a:t>
            </a:r>
            <a:r>
              <a:rPr lang="en-GB" dirty="0"/>
              <a:t>, 2008: 379), writing “arguments [that] are vague and confusing” (</a:t>
            </a:r>
            <a:r>
              <a:rPr lang="en-GB" dirty="0" err="1"/>
              <a:t>Dueñas</a:t>
            </a:r>
            <a:r>
              <a:rPr lang="en-GB" dirty="0"/>
              <a:t>, 2012: 148), writing in a style that is “a little bit over the top and too pretentious” and “too Latin for a North-West European” (Lillis &amp; Curry, 2010: 150), and using “weasel words (‘phenomena’, ‘approach’, ‘consideration’) [in a way that] is useless to the reader” (Lillis &amp; Curry, 2010: 150</a:t>
            </a:r>
            <a:r>
              <a:rPr lang="en-GB" dirty="0" smtClean="0"/>
              <a:t>).</a:t>
            </a:r>
          </a:p>
          <a:p>
            <a:pPr marL="0" indent="0">
              <a:buNone/>
            </a:pPr>
            <a:r>
              <a:rPr lang="pt-PT" dirty="0" smtClean="0"/>
              <a:t>	</a:t>
            </a:r>
            <a:r>
              <a:rPr lang="pt-PT" b="1" dirty="0" err="1" smtClean="0">
                <a:solidFill>
                  <a:schemeClr val="accent1"/>
                </a:solidFill>
              </a:rPr>
              <a:t>Author</a:t>
            </a:r>
            <a:r>
              <a:rPr lang="pt-PT" dirty="0" smtClean="0"/>
              <a:t>	</a:t>
            </a:r>
            <a:r>
              <a:rPr lang="pt-PT" b="1" dirty="0" err="1" smtClean="0">
                <a:solidFill>
                  <a:srgbClr val="C00000"/>
                </a:solidFill>
              </a:rPr>
              <a:t>publication</a:t>
            </a:r>
            <a:r>
              <a:rPr lang="pt-PT" b="1" dirty="0" smtClean="0">
                <a:solidFill>
                  <a:srgbClr val="C00000"/>
                </a:solidFill>
              </a:rPr>
              <a:t> </a:t>
            </a:r>
            <a:r>
              <a:rPr lang="pt-PT" b="1" dirty="0" smtClean="0">
                <a:solidFill>
                  <a:srgbClr val="C00000"/>
                </a:solidFill>
              </a:rPr>
              <a:t>date</a:t>
            </a:r>
            <a:r>
              <a:rPr lang="pt-PT" b="1" dirty="0" smtClean="0">
                <a:solidFill>
                  <a:schemeClr val="accent1"/>
                </a:solidFill>
              </a:rPr>
              <a:t>		</a:t>
            </a:r>
            <a:r>
              <a:rPr lang="pt-PT" b="1" dirty="0" err="1" smtClean="0">
                <a:solidFill>
                  <a:srgbClr val="00B050"/>
                </a:solidFill>
              </a:rPr>
              <a:t>page</a:t>
            </a:r>
            <a:r>
              <a:rPr lang="pt-PT" b="1" dirty="0" smtClean="0">
                <a:solidFill>
                  <a:srgbClr val="00B050"/>
                </a:solidFill>
              </a:rPr>
              <a:t> </a:t>
            </a:r>
            <a:r>
              <a:rPr lang="pt-PT" b="1" dirty="0" err="1" smtClean="0">
                <a:solidFill>
                  <a:srgbClr val="00B050"/>
                </a:solidFill>
              </a:rPr>
              <a:t>number</a:t>
            </a:r>
            <a:endParaRPr lang="en-GB" b="1" dirty="0">
              <a:solidFill>
                <a:srgbClr val="00B050"/>
              </a:solidFill>
            </a:endParaRPr>
          </a:p>
        </p:txBody>
      </p:sp>
      <p:cxnSp>
        <p:nvCxnSpPr>
          <p:cNvPr id="5" name="Conexão reta unidirecional 4"/>
          <p:cNvCxnSpPr/>
          <p:nvPr/>
        </p:nvCxnSpPr>
        <p:spPr>
          <a:xfrm flipH="1">
            <a:off x="2621280" y="3511296"/>
            <a:ext cx="4974336" cy="20970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Conexão reta unidirecional 7"/>
          <p:cNvCxnSpPr/>
          <p:nvPr/>
        </p:nvCxnSpPr>
        <p:spPr>
          <a:xfrm flipH="1">
            <a:off x="5071872" y="3425952"/>
            <a:ext cx="3828288" cy="204825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xão reta unidirecional 9"/>
          <p:cNvCxnSpPr/>
          <p:nvPr/>
        </p:nvCxnSpPr>
        <p:spPr>
          <a:xfrm flipH="1">
            <a:off x="7924800" y="3511296"/>
            <a:ext cx="1804416" cy="209702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xão reta unidirecional 11"/>
          <p:cNvCxnSpPr/>
          <p:nvPr/>
        </p:nvCxnSpPr>
        <p:spPr>
          <a:xfrm flipH="1">
            <a:off x="4791456" y="2231136"/>
            <a:ext cx="1438656" cy="9022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xão reta unidirecional 13"/>
          <p:cNvCxnSpPr/>
          <p:nvPr/>
        </p:nvCxnSpPr>
        <p:spPr>
          <a:xfrm>
            <a:off x="6851904" y="2279904"/>
            <a:ext cx="365760" cy="8290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072884" y="3076289"/>
            <a:ext cx="280416" cy="31699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4419600" y="3076289"/>
            <a:ext cx="371856" cy="31699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Marcador de Posição do Número do Diapositivo 16"/>
          <p:cNvSpPr>
            <a:spLocks noGrp="1"/>
          </p:cNvSpPr>
          <p:nvPr>
            <p:ph type="sldNum" sz="quarter" idx="12"/>
          </p:nvPr>
        </p:nvSpPr>
        <p:spPr/>
        <p:txBody>
          <a:bodyPr/>
          <a:lstStyle/>
          <a:p>
            <a:fld id="{7A842E4C-34EE-4683-A379-86255B3FE796}" type="slidenum">
              <a:rPr lang="en-GB" smtClean="0"/>
              <a:t>10</a:t>
            </a:fld>
            <a:endParaRPr lang="en-GB"/>
          </a:p>
        </p:txBody>
      </p:sp>
    </p:spTree>
    <p:extLst>
      <p:ext uri="{BB962C8B-B14F-4D97-AF65-F5344CB8AC3E}">
        <p14:creationId xmlns:p14="http://schemas.microsoft.com/office/powerpoint/2010/main" val="330507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Técnicas de citar</a:t>
            </a:r>
            <a:endParaRPr lang="en-GB" sz="3600" dirty="0"/>
          </a:p>
        </p:txBody>
      </p:sp>
      <p:sp>
        <p:nvSpPr>
          <p:cNvPr id="3" name="Marcador de Posição de Conteúdo 2"/>
          <p:cNvSpPr>
            <a:spLocks noGrp="1"/>
          </p:cNvSpPr>
          <p:nvPr>
            <p:ph idx="1"/>
          </p:nvPr>
        </p:nvSpPr>
        <p:spPr/>
        <p:txBody>
          <a:bodyPr/>
          <a:lstStyle/>
          <a:p>
            <a:pPr marL="0" indent="0">
              <a:buNone/>
            </a:pPr>
            <a:r>
              <a:rPr lang="pt-PT" dirty="0" smtClean="0"/>
              <a:t>Informação parafraseada ou resumida</a:t>
            </a:r>
          </a:p>
          <a:p>
            <a:pPr marL="0" indent="0">
              <a:buNone/>
            </a:pPr>
            <a:endParaRPr lang="pt-PT" dirty="0"/>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Bennet (2012) offers a potential explanation for such criticism.</a:t>
            </a:r>
          </a:p>
          <a:p>
            <a:pPr marL="0" indent="0">
              <a:buNone/>
            </a:pPr>
            <a:endParaRPr lang="pt-PT" dirty="0" smtClean="0"/>
          </a:p>
          <a:p>
            <a:pPr marL="0" indent="0">
              <a:buNone/>
            </a:pPr>
            <a:endParaRPr lang="en-GB" dirty="0"/>
          </a:p>
        </p:txBody>
      </p:sp>
      <p:sp>
        <p:nvSpPr>
          <p:cNvPr id="5" name="CaixaDeTexto 4"/>
          <p:cNvSpPr txBox="1"/>
          <p:nvPr/>
        </p:nvSpPr>
        <p:spPr>
          <a:xfrm>
            <a:off x="797561" y="3816628"/>
            <a:ext cx="3957319" cy="2092881"/>
          </a:xfrm>
          <a:prstGeom prst="rect">
            <a:avLst/>
          </a:prstGeom>
          <a:noFill/>
        </p:spPr>
        <p:txBody>
          <a:bodyPr wrap="square" rtlCol="0">
            <a:spAutoFit/>
          </a:bodyPr>
          <a:lstStyle/>
          <a:p>
            <a:r>
              <a:rPr lang="en-US"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author’s name  (date) as subject of clause before paraphrased/summarized idea</a:t>
            </a:r>
            <a:endParaRPr lang="en-GB"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pt-PT" dirty="0" smtClean="0"/>
              <a:t> </a:t>
            </a:r>
            <a:endParaRPr lang="en-GB" dirty="0"/>
          </a:p>
        </p:txBody>
      </p:sp>
      <p:cxnSp>
        <p:nvCxnSpPr>
          <p:cNvPr id="7" name="Conexão reta unidirecional 6"/>
          <p:cNvCxnSpPr/>
          <p:nvPr/>
        </p:nvCxnSpPr>
        <p:spPr>
          <a:xfrm flipH="1" flipV="1">
            <a:off x="1999488" y="3328416"/>
            <a:ext cx="219456" cy="4882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Marcador de Posição do Número do Diapositivo 7"/>
          <p:cNvSpPr>
            <a:spLocks noGrp="1"/>
          </p:cNvSpPr>
          <p:nvPr>
            <p:ph type="sldNum" sz="quarter" idx="12"/>
          </p:nvPr>
        </p:nvSpPr>
        <p:spPr/>
        <p:txBody>
          <a:bodyPr/>
          <a:lstStyle/>
          <a:p>
            <a:fld id="{7A842E4C-34EE-4683-A379-86255B3FE796}" type="slidenum">
              <a:rPr lang="en-GB" smtClean="0"/>
              <a:t>11</a:t>
            </a:fld>
            <a:endParaRPr lang="en-GB"/>
          </a:p>
        </p:txBody>
      </p:sp>
    </p:spTree>
    <p:extLst>
      <p:ext uri="{BB962C8B-B14F-4D97-AF65-F5344CB8AC3E}">
        <p14:creationId xmlns:p14="http://schemas.microsoft.com/office/powerpoint/2010/main" val="90911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9012936" cy="744347"/>
          </a:xfrm>
        </p:spPr>
        <p:txBody>
          <a:bodyPr>
            <a:normAutofit/>
          </a:bodyPr>
          <a:lstStyle/>
          <a:p>
            <a:pPr algn="ctr"/>
            <a:r>
              <a:rPr lang="pt-PT" sz="3600" dirty="0" smtClean="0"/>
              <a:t>Técnicas de citar</a:t>
            </a:r>
            <a:endParaRPr lang="en-GB" sz="3600" dirty="0"/>
          </a:p>
        </p:txBody>
      </p:sp>
      <p:sp>
        <p:nvSpPr>
          <p:cNvPr id="3" name="Marcador de Posição de Conteúdo 2"/>
          <p:cNvSpPr>
            <a:spLocks noGrp="1"/>
          </p:cNvSpPr>
          <p:nvPr>
            <p:ph idx="1"/>
          </p:nvPr>
        </p:nvSpPr>
        <p:spPr>
          <a:xfrm>
            <a:off x="838200" y="1402080"/>
            <a:ext cx="10515600" cy="4774883"/>
          </a:xfrm>
        </p:spPr>
        <p:txBody>
          <a:bodyPr/>
          <a:lstStyle/>
          <a:p>
            <a:pPr marL="0" indent="0">
              <a:buNone/>
            </a:pPr>
            <a:r>
              <a:rPr lang="pt-PT" dirty="0" smtClean="0"/>
              <a:t>Informação parafraseada ou resumida</a:t>
            </a:r>
          </a:p>
          <a:p>
            <a:pPr marL="0" indent="0">
              <a:buNone/>
            </a:pPr>
            <a:endParaRPr lang="pt-PT" dirty="0"/>
          </a:p>
          <a:p>
            <a:r>
              <a:rPr lang="en-US" dirty="0"/>
              <a:t>I</a:t>
            </a:r>
            <a:r>
              <a:rPr lang="en-GB" dirty="0"/>
              <a:t>t has been noted that the United States of America is dominant in setting standards for the field of economics </a:t>
            </a:r>
            <a:r>
              <a:rPr lang="en-GB" b="1" dirty="0"/>
              <a:t>(Coupé, 2003; Frey &amp; </a:t>
            </a:r>
            <a:r>
              <a:rPr lang="en-GB" b="1" dirty="0" err="1"/>
              <a:t>Eichenberger</a:t>
            </a:r>
            <a:r>
              <a:rPr lang="en-GB" b="1" dirty="0"/>
              <a:t>, 1997; Diamond, 1989)</a:t>
            </a:r>
            <a:r>
              <a:rPr lang="en-GB" dirty="0"/>
              <a:t>.</a:t>
            </a:r>
          </a:p>
        </p:txBody>
      </p:sp>
      <p:sp>
        <p:nvSpPr>
          <p:cNvPr id="5" name="CaixaDeTexto 4"/>
          <p:cNvSpPr txBox="1"/>
          <p:nvPr/>
        </p:nvSpPr>
        <p:spPr>
          <a:xfrm>
            <a:off x="2395728" y="4945857"/>
            <a:ext cx="5728364" cy="1231106"/>
          </a:xfrm>
          <a:prstGeom prst="rect">
            <a:avLst/>
          </a:prstGeom>
          <a:noFill/>
        </p:spPr>
        <p:txBody>
          <a:bodyPr wrap="square" rtlCol="0">
            <a:spAutoFit/>
          </a:bodyPr>
          <a:lstStyle/>
          <a:p>
            <a:r>
              <a:rPr lang="en-US"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(author’s name,  date) after paraphrased/summarized idea</a:t>
            </a:r>
            <a:endParaRPr lang="en-GB" sz="2800" b="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pt-PT" dirty="0" smtClean="0"/>
              <a:t> </a:t>
            </a:r>
            <a:endParaRPr lang="en-GB" dirty="0"/>
          </a:p>
        </p:txBody>
      </p:sp>
      <p:cxnSp>
        <p:nvCxnSpPr>
          <p:cNvPr id="6" name="Conexão reta unidirecional 5"/>
          <p:cNvCxnSpPr/>
          <p:nvPr/>
        </p:nvCxnSpPr>
        <p:spPr>
          <a:xfrm flipV="1">
            <a:off x="3560064" y="3291840"/>
            <a:ext cx="4350511" cy="16540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Marcador de Posição do Número do Diapositivo 11"/>
          <p:cNvSpPr>
            <a:spLocks noGrp="1"/>
          </p:cNvSpPr>
          <p:nvPr>
            <p:ph type="sldNum" sz="quarter" idx="12"/>
          </p:nvPr>
        </p:nvSpPr>
        <p:spPr/>
        <p:txBody>
          <a:bodyPr/>
          <a:lstStyle/>
          <a:p>
            <a:fld id="{7A842E4C-34EE-4683-A379-86255B3FE796}" type="slidenum">
              <a:rPr lang="en-GB" smtClean="0"/>
              <a:t>12</a:t>
            </a:fld>
            <a:endParaRPr lang="en-GB"/>
          </a:p>
        </p:txBody>
      </p:sp>
    </p:spTree>
    <p:extLst>
      <p:ext uri="{BB962C8B-B14F-4D97-AF65-F5344CB8AC3E}">
        <p14:creationId xmlns:p14="http://schemas.microsoft.com/office/powerpoint/2010/main" val="373359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Técnicas de apresentar informação parafraseada ou resumida</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93980766"/>
              </p:ext>
            </p:extLst>
          </p:nvPr>
        </p:nvGraphicFramePr>
        <p:xfrm>
          <a:off x="963168" y="1914144"/>
          <a:ext cx="10814304" cy="3364992"/>
        </p:xfrm>
        <a:graphic>
          <a:graphicData uri="http://schemas.openxmlformats.org/drawingml/2006/table">
            <a:tbl>
              <a:tblPr firstRow="1" firstCol="1" bandRow="1">
                <a:tableStyleId>{5C22544A-7EE6-4342-B048-85BDC9FD1C3A}</a:tableStyleId>
              </a:tblPr>
              <a:tblGrid>
                <a:gridCol w="2881184"/>
                <a:gridCol w="4327503"/>
                <a:gridCol w="3605617"/>
              </a:tblGrid>
              <a:tr h="223555">
                <a:tc>
                  <a:txBody>
                    <a:bodyPr/>
                    <a:lstStyle/>
                    <a:p>
                      <a:pPr algn="just">
                        <a:lnSpc>
                          <a:spcPct val="115000"/>
                        </a:lnSpc>
                        <a:spcAft>
                          <a:spcPts val="600"/>
                        </a:spcAft>
                      </a:pPr>
                      <a:r>
                        <a:rPr lang="en-GB" sz="2400" dirty="0">
                          <a:effectLst/>
                        </a:rPr>
                        <a:t>Subject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Typical verbs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48524">
                <a:tc>
                  <a:txBody>
                    <a:bodyPr/>
                    <a:lstStyle/>
                    <a:p>
                      <a:pPr algn="just">
                        <a:lnSpc>
                          <a:spcPct val="115000"/>
                        </a:lnSpc>
                        <a:spcAft>
                          <a:spcPts val="600"/>
                        </a:spcAft>
                      </a:pPr>
                      <a:r>
                        <a:rPr lang="en-GB" sz="2400" dirty="0">
                          <a:effectLst/>
                        </a:rPr>
                        <a:t>the work itself</a:t>
                      </a:r>
                    </a:p>
                    <a:p>
                      <a:pPr algn="just">
                        <a:lnSpc>
                          <a:spcPct val="115000"/>
                        </a:lnSpc>
                        <a:spcAft>
                          <a:spcPts val="600"/>
                        </a:spcAft>
                      </a:pPr>
                      <a:r>
                        <a:rPr lang="en-GB" sz="2400" dirty="0">
                          <a:effectLst/>
                        </a:rPr>
                        <a:t>e.g. The study, The paper, Research</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show, highlights, examines, confirms, suggests, analyses, looks at, illustrates, explains,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dirty="0">
                          <a:effectLst/>
                        </a:rPr>
                        <a:t>  Several studies note that the United States of America is dominant in setting standards for the field of economics (Coupé, 2003; Frey &amp; </a:t>
                      </a:r>
                      <a:r>
                        <a:rPr lang="en-GB" sz="2400" dirty="0" err="1">
                          <a:effectLst/>
                        </a:rPr>
                        <a:t>Eichenberger</a:t>
                      </a:r>
                      <a:r>
                        <a:rPr lang="en-GB" sz="2400" dirty="0">
                          <a:effectLst/>
                        </a:rPr>
                        <a:t>, 1997; Diamond, 1989).</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Marcador de Posição do Número do Diapositivo 4"/>
          <p:cNvSpPr>
            <a:spLocks noGrp="1"/>
          </p:cNvSpPr>
          <p:nvPr>
            <p:ph type="sldNum" sz="quarter" idx="12"/>
          </p:nvPr>
        </p:nvSpPr>
        <p:spPr/>
        <p:txBody>
          <a:bodyPr/>
          <a:lstStyle/>
          <a:p>
            <a:fld id="{7A842E4C-34EE-4683-A379-86255B3FE796}" type="slidenum">
              <a:rPr lang="en-GB" smtClean="0"/>
              <a:t>13</a:t>
            </a:fld>
            <a:endParaRPr lang="en-GB"/>
          </a:p>
        </p:txBody>
      </p:sp>
    </p:spTree>
    <p:extLst>
      <p:ext uri="{BB962C8B-B14F-4D97-AF65-F5344CB8AC3E}">
        <p14:creationId xmlns:p14="http://schemas.microsoft.com/office/powerpoint/2010/main" val="2104458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Técnicas de apresentar informação parafraseada ou resumida</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708047190"/>
              </p:ext>
            </p:extLst>
          </p:nvPr>
        </p:nvGraphicFramePr>
        <p:xfrm>
          <a:off x="963168" y="1914144"/>
          <a:ext cx="10814304" cy="3340291"/>
        </p:xfrm>
        <a:graphic>
          <a:graphicData uri="http://schemas.openxmlformats.org/drawingml/2006/table">
            <a:tbl>
              <a:tblPr firstRow="1" firstCol="1" bandRow="1">
                <a:tableStyleId>{5C22544A-7EE6-4342-B048-85BDC9FD1C3A}</a:tableStyleId>
              </a:tblPr>
              <a:tblGrid>
                <a:gridCol w="2881184"/>
                <a:gridCol w="4327503"/>
                <a:gridCol w="3605617"/>
              </a:tblGrid>
              <a:tr h="223555">
                <a:tc>
                  <a:txBody>
                    <a:bodyPr/>
                    <a:lstStyle/>
                    <a:p>
                      <a:pPr algn="just">
                        <a:lnSpc>
                          <a:spcPct val="115000"/>
                        </a:lnSpc>
                        <a:spcAft>
                          <a:spcPts val="600"/>
                        </a:spcAft>
                      </a:pPr>
                      <a:r>
                        <a:rPr lang="en-GB" sz="2400" dirty="0">
                          <a:effectLst/>
                        </a:rPr>
                        <a:t>Subject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a:effectLst/>
                        </a:rPr>
                        <a:t>Typical verbs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dirty="0">
                          <a:effectLst/>
                        </a:rPr>
                        <a:t> </a:t>
                      </a:r>
                      <a:r>
                        <a:rPr lang="en-GB" sz="2400" dirty="0" smtClean="0">
                          <a:effectLst/>
                        </a:rPr>
                        <a:t>Example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11030">
                <a:tc>
                  <a:txBody>
                    <a:bodyPr/>
                    <a:lstStyle/>
                    <a:p>
                      <a:pPr algn="just">
                        <a:lnSpc>
                          <a:spcPct val="115000"/>
                        </a:lnSpc>
                        <a:spcAft>
                          <a:spcPts val="600"/>
                        </a:spcAft>
                      </a:pPr>
                      <a:r>
                        <a:rPr lang="en-GB" sz="2400" dirty="0">
                          <a:effectLst/>
                        </a:rPr>
                        <a:t>the author’s name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600"/>
                        </a:spcAft>
                      </a:pPr>
                      <a:r>
                        <a:rPr lang="en-GB" sz="2400" dirty="0">
                          <a:effectLst/>
                        </a:rPr>
                        <a:t>shows, highlights, examines, claims, notes, corroborates, illustrates, indicates, argues,  suggests, proves, implies,  finds, </a:t>
                      </a:r>
                      <a:r>
                        <a:rPr lang="en-GB" sz="2400" dirty="0" smtClean="0">
                          <a:effectLst/>
                        </a:rPr>
                        <a:t>demonstrates, posits </a:t>
                      </a: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600"/>
                        </a:spcAft>
                      </a:pPr>
                      <a:r>
                        <a:rPr lang="en-GB" sz="2400" dirty="0">
                          <a:effectLst/>
                        </a:rPr>
                        <a:t>Coupé (2003), Frey and </a:t>
                      </a:r>
                      <a:r>
                        <a:rPr lang="en-GB" sz="2400" dirty="0" err="1">
                          <a:effectLst/>
                        </a:rPr>
                        <a:t>Eichenberger</a:t>
                      </a:r>
                      <a:r>
                        <a:rPr lang="en-GB" sz="2400" dirty="0">
                          <a:effectLst/>
                        </a:rPr>
                        <a:t> (1997) and Diamond (1989) note that the United States of America is dominant in setting standards for the field of economics.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Marcador de Posição do Número do Diapositivo 2"/>
          <p:cNvSpPr>
            <a:spLocks noGrp="1"/>
          </p:cNvSpPr>
          <p:nvPr>
            <p:ph type="sldNum" sz="quarter" idx="12"/>
          </p:nvPr>
        </p:nvSpPr>
        <p:spPr/>
        <p:txBody>
          <a:bodyPr/>
          <a:lstStyle/>
          <a:p>
            <a:fld id="{7A842E4C-34EE-4683-A379-86255B3FE796}" type="slidenum">
              <a:rPr lang="en-GB" smtClean="0"/>
              <a:t>14</a:t>
            </a:fld>
            <a:endParaRPr lang="en-GB"/>
          </a:p>
        </p:txBody>
      </p:sp>
    </p:spTree>
    <p:extLst>
      <p:ext uri="{BB962C8B-B14F-4D97-AF65-F5344CB8AC3E}">
        <p14:creationId xmlns:p14="http://schemas.microsoft.com/office/powerpoint/2010/main" val="508221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9432" y="-69786"/>
            <a:ext cx="10515600" cy="1325563"/>
          </a:xfrm>
        </p:spPr>
        <p:txBody>
          <a:bodyPr>
            <a:normAutofit/>
          </a:bodyPr>
          <a:lstStyle/>
          <a:p>
            <a:r>
              <a:rPr lang="pt-PT" sz="3600" dirty="0" smtClean="0"/>
              <a:t>Respostas escritas nos testes e nos exames</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31238922"/>
              </p:ext>
            </p:extLst>
          </p:nvPr>
        </p:nvGraphicFramePr>
        <p:xfrm>
          <a:off x="207264" y="1255777"/>
          <a:ext cx="11253215" cy="5417470"/>
        </p:xfrm>
        <a:graphic>
          <a:graphicData uri="http://schemas.openxmlformats.org/drawingml/2006/table">
            <a:tbl>
              <a:tblPr firstRow="1" firstCol="1" bandRow="1">
                <a:tableStyleId>{5C22544A-7EE6-4342-B048-85BDC9FD1C3A}</a:tableStyleId>
              </a:tblPr>
              <a:tblGrid>
                <a:gridCol w="1872003"/>
                <a:gridCol w="9381212"/>
              </a:tblGrid>
              <a:tr h="857942">
                <a:tc>
                  <a:txBody>
                    <a:bodyPr/>
                    <a:lstStyle/>
                    <a:p>
                      <a:pPr algn="just">
                        <a:lnSpc>
                          <a:spcPct val="115000"/>
                        </a:lnSpc>
                        <a:spcAft>
                          <a:spcPts val="600"/>
                        </a:spcAft>
                      </a:pPr>
                      <a:r>
                        <a:rPr lang="en-GB" sz="2000" dirty="0">
                          <a:effectLst/>
                        </a:rPr>
                        <a:t>a command or  instruction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2000" b="1" dirty="0">
                          <a:solidFill>
                            <a:schemeClr val="tx1"/>
                          </a:solidFill>
                          <a:effectLst/>
                        </a:rPr>
                        <a:t>Use</a:t>
                      </a:r>
                      <a:r>
                        <a:rPr lang="en-US" sz="2000" b="0" dirty="0">
                          <a:solidFill>
                            <a:schemeClr val="tx1"/>
                          </a:solidFill>
                          <a:effectLst/>
                        </a:rPr>
                        <a:t> an increase in the demand to illustrate and explain the roles/functions played by the price of a good in a market system. (8 points)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r>
              <a:tr h="857942">
                <a:tc>
                  <a:txBody>
                    <a:bodyPr/>
                    <a:lstStyle/>
                    <a:p>
                      <a:pPr algn="just">
                        <a:lnSpc>
                          <a:spcPct val="115000"/>
                        </a:lnSpc>
                        <a:spcAft>
                          <a:spcPts val="600"/>
                        </a:spcAft>
                      </a:pP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a non-</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finite</a:t>
                      </a: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clause</a:t>
                      </a: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of</a:t>
                      </a:r>
                      <a:r>
                        <a:rPr lang="pt-PT"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pt-PT" sz="2000" dirty="0" err="1" smtClean="0">
                          <a:effectLst/>
                          <a:latin typeface="Calibri" panose="020F0502020204030204" pitchFamily="34" charset="0"/>
                          <a:ea typeface="Calibri" panose="020F0502020204030204" pitchFamily="34" charset="0"/>
                          <a:cs typeface="Times New Roman" panose="02020603050405020304" pitchFamily="18" charset="0"/>
                        </a:rPr>
                        <a:t>purpose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n-US" sz="2000" b="0" dirty="0" smtClean="0">
                          <a:solidFill>
                            <a:schemeClr val="tx1"/>
                          </a:solidFill>
                          <a:effectLst/>
                        </a:rPr>
                        <a:t>Use an increase in the demand </a:t>
                      </a:r>
                      <a:r>
                        <a:rPr lang="en-US" sz="2000" b="1" dirty="0" smtClean="0">
                          <a:solidFill>
                            <a:schemeClr val="tx1"/>
                          </a:solidFill>
                          <a:effectLst/>
                        </a:rPr>
                        <a:t>to illustrate and explain the roles/functions played by the price of a good in a market system</a:t>
                      </a:r>
                      <a:r>
                        <a:rPr lang="en-US" sz="2000" b="0" dirty="0" smtClean="0">
                          <a:solidFill>
                            <a:schemeClr val="tx1"/>
                          </a:solidFill>
                          <a:effectLst/>
                        </a:rPr>
                        <a:t>. (8 points)</a:t>
                      </a:r>
                      <a:endParaRPr lang="en-GB" sz="2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7942">
                <a:tc>
                  <a:txBody>
                    <a:bodyPr/>
                    <a:lstStyle/>
                    <a:p>
                      <a:pPr algn="just">
                        <a:lnSpc>
                          <a:spcPct val="115000"/>
                        </a:lnSpc>
                        <a:spcAft>
                          <a:spcPts val="600"/>
                        </a:spcAft>
                      </a:pPr>
                      <a:r>
                        <a:rPr lang="en-GB" sz="2000" dirty="0">
                          <a:effectLst/>
                        </a:rPr>
                        <a:t>a direct question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b="0" dirty="0">
                          <a:solidFill>
                            <a:schemeClr val="tx1"/>
                          </a:solidFill>
                          <a:effectLst/>
                        </a:rPr>
                        <a:t>What economic system does it represent, how does it work, and how important is the system to the economy? (250-300 words)</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86913">
                <a:tc>
                  <a:txBody>
                    <a:bodyPr/>
                    <a:lstStyle/>
                    <a:p>
                      <a:pPr algn="just">
                        <a:lnSpc>
                          <a:spcPct val="115000"/>
                        </a:lnSpc>
                        <a:spcAft>
                          <a:spcPts val="600"/>
                        </a:spcAft>
                      </a:pPr>
                      <a:r>
                        <a:rPr lang="en-GB" sz="2000" dirty="0">
                          <a:effectLst/>
                        </a:rPr>
                        <a:t>a statement  that supplies information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8971">
                <a:tc>
                  <a:txBody>
                    <a:bodyPr/>
                    <a:lstStyle/>
                    <a:p>
                      <a:pPr algn="just">
                        <a:lnSpc>
                          <a:spcPct val="115000"/>
                        </a:lnSpc>
                        <a:spcAft>
                          <a:spcPts val="600"/>
                        </a:spcAft>
                      </a:pPr>
                      <a:r>
                        <a:rPr lang="en-GB" sz="2000" dirty="0">
                          <a:effectLst/>
                        </a:rPr>
                        <a:t>a chart or graph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7942">
                <a:tc>
                  <a:txBody>
                    <a:bodyPr/>
                    <a:lstStyle/>
                    <a:p>
                      <a:pPr algn="just">
                        <a:lnSpc>
                          <a:spcPct val="115000"/>
                        </a:lnSpc>
                        <a:spcAft>
                          <a:spcPts val="600"/>
                        </a:spcAft>
                      </a:pPr>
                      <a:r>
                        <a:rPr lang="en-GB" sz="2000" dirty="0">
                          <a:effectLst/>
                        </a:rPr>
                        <a:t>a combination of </a:t>
                      </a:r>
                      <a:r>
                        <a:rPr lang="en-GB" sz="2000" dirty="0" smtClean="0">
                          <a:effectLst/>
                        </a:rPr>
                        <a:t>the above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000" dirty="0">
                          <a:effectLst/>
                        </a:rPr>
                        <a:t>Consider the information in Figure 1. What economic system does it represent, how does it work, and how important is the system to the economy? (250-300 words)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Marcador de Posição do Número do Diapositivo 4"/>
          <p:cNvSpPr>
            <a:spLocks noGrp="1"/>
          </p:cNvSpPr>
          <p:nvPr>
            <p:ph type="sldNum" sz="quarter" idx="12"/>
          </p:nvPr>
        </p:nvSpPr>
        <p:spPr/>
        <p:txBody>
          <a:bodyPr/>
          <a:lstStyle/>
          <a:p>
            <a:fld id="{7A842E4C-34EE-4683-A379-86255B3FE796}" type="slidenum">
              <a:rPr lang="en-GB" smtClean="0"/>
              <a:t>15</a:t>
            </a:fld>
            <a:endParaRPr lang="en-GB"/>
          </a:p>
        </p:txBody>
      </p:sp>
    </p:spTree>
    <p:extLst>
      <p:ext uri="{BB962C8B-B14F-4D97-AF65-F5344CB8AC3E}">
        <p14:creationId xmlns:p14="http://schemas.microsoft.com/office/powerpoint/2010/main" val="4007906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Posição de Conteúdo 2"/>
          <p:cNvSpPr>
            <a:spLocks noGrp="1"/>
          </p:cNvSpPr>
          <p:nvPr>
            <p:ph idx="1"/>
          </p:nvPr>
        </p:nvSpPr>
        <p:spPr/>
        <p:txBody>
          <a:bodyPr/>
          <a:lstStyle/>
          <a:p>
            <a:pPr marL="0" indent="0">
              <a:buNone/>
            </a:pPr>
            <a:r>
              <a:rPr lang="pt-PT" dirty="0" smtClean="0"/>
              <a:t>In </a:t>
            </a:r>
            <a:r>
              <a:rPr lang="pt-PT" dirty="0" err="1" smtClean="0"/>
              <a:t>the</a:t>
            </a:r>
            <a:r>
              <a:rPr lang="pt-PT" dirty="0" smtClean="0"/>
              <a:t> </a:t>
            </a:r>
            <a:r>
              <a:rPr lang="pt-PT" dirty="0" err="1" smtClean="0"/>
              <a:t>question</a:t>
            </a:r>
            <a:r>
              <a:rPr lang="pt-PT" dirty="0" smtClean="0"/>
              <a:t> </a:t>
            </a:r>
            <a:r>
              <a:rPr lang="pt-PT" dirty="0" err="1" smtClean="0"/>
              <a:t>it</a:t>
            </a:r>
            <a:r>
              <a:rPr lang="pt-PT" dirty="0" smtClean="0"/>
              <a:t> </a:t>
            </a:r>
            <a:r>
              <a:rPr lang="pt-PT" dirty="0" err="1" smtClean="0"/>
              <a:t>is</a:t>
            </a:r>
            <a:r>
              <a:rPr lang="pt-PT" dirty="0" smtClean="0"/>
              <a:t> </a:t>
            </a:r>
            <a:r>
              <a:rPr lang="pt-PT" dirty="0" err="1" smtClean="0"/>
              <a:t>important</a:t>
            </a:r>
            <a:r>
              <a:rPr lang="pt-PT" dirty="0" smtClean="0"/>
              <a:t> to </a:t>
            </a:r>
            <a:r>
              <a:rPr lang="pt-PT" dirty="0" err="1" smtClean="0"/>
              <a:t>identify</a:t>
            </a:r>
            <a:endParaRPr lang="pt-PT" dirty="0" smtClean="0"/>
          </a:p>
          <a:p>
            <a:pPr lvl="0"/>
            <a:r>
              <a:rPr lang="en-GB" dirty="0"/>
              <a:t>the concept being tested, </a:t>
            </a:r>
          </a:p>
          <a:p>
            <a:pPr lvl="0"/>
            <a:r>
              <a:rPr lang="en-GB" dirty="0"/>
              <a:t>the question word (if present),</a:t>
            </a:r>
          </a:p>
          <a:p>
            <a:pPr lvl="0"/>
            <a:r>
              <a:rPr lang="en-GB" dirty="0"/>
              <a:t>what the verbs are asking you to do, and</a:t>
            </a:r>
          </a:p>
          <a:p>
            <a:pPr lvl="0"/>
            <a:r>
              <a:rPr lang="en-GB" dirty="0"/>
              <a:t>any reference nouns (if present</a:t>
            </a:r>
            <a:r>
              <a:rPr lang="en-GB" dirty="0" smtClean="0"/>
              <a:t>).</a:t>
            </a:r>
          </a:p>
          <a:p>
            <a:pPr lvl="0"/>
            <a:endParaRPr lang="pt-PT" dirty="0"/>
          </a:p>
          <a:p>
            <a:pPr marL="0" lvl="0" indent="0">
              <a:buNone/>
            </a:pPr>
            <a:r>
              <a:rPr lang="pt-PT" dirty="0" err="1" smtClean="0"/>
              <a:t>This</a:t>
            </a:r>
            <a:r>
              <a:rPr lang="pt-PT" dirty="0" smtClean="0"/>
              <a:t> </a:t>
            </a:r>
            <a:r>
              <a:rPr lang="pt-PT" dirty="0" err="1" smtClean="0"/>
              <a:t>information</a:t>
            </a:r>
            <a:r>
              <a:rPr lang="pt-PT" dirty="0" smtClean="0"/>
              <a:t> </a:t>
            </a:r>
            <a:r>
              <a:rPr lang="pt-PT" dirty="0" err="1" smtClean="0"/>
              <a:t>helps</a:t>
            </a:r>
            <a:r>
              <a:rPr lang="pt-PT" dirty="0" smtClean="0"/>
              <a:t> </a:t>
            </a:r>
            <a:r>
              <a:rPr lang="pt-PT" dirty="0" err="1" smtClean="0"/>
              <a:t>you</a:t>
            </a:r>
            <a:r>
              <a:rPr lang="pt-PT" dirty="0" smtClean="0"/>
              <a:t> to define </a:t>
            </a:r>
            <a:r>
              <a:rPr lang="pt-PT" dirty="0" err="1" smtClean="0"/>
              <a:t>the</a:t>
            </a:r>
            <a:r>
              <a:rPr lang="pt-PT" dirty="0" smtClean="0"/>
              <a:t> </a:t>
            </a:r>
            <a:r>
              <a:rPr lang="en-GB" dirty="0"/>
              <a:t>way you develop information in the paragraph, and therefore what language is appropriate.</a:t>
            </a:r>
          </a:p>
          <a:p>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16</a:t>
            </a:fld>
            <a:endParaRPr lang="en-GB"/>
          </a:p>
        </p:txBody>
      </p:sp>
    </p:spTree>
    <p:extLst>
      <p:ext uri="{BB962C8B-B14F-4D97-AF65-F5344CB8AC3E}">
        <p14:creationId xmlns:p14="http://schemas.microsoft.com/office/powerpoint/2010/main" val="2570189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GB"/>
          </a:p>
        </p:txBody>
      </p:sp>
      <p:sp>
        <p:nvSpPr>
          <p:cNvPr id="3" name="Marcador de Posição de Conteúdo 2"/>
          <p:cNvSpPr>
            <a:spLocks noGrp="1"/>
          </p:cNvSpPr>
          <p:nvPr>
            <p:ph idx="1"/>
          </p:nvPr>
        </p:nvSpPr>
        <p:spPr/>
        <p:txBody>
          <a:bodyPr>
            <a:normAutofit fontScale="85000" lnSpcReduction="20000"/>
          </a:bodyPr>
          <a:lstStyle/>
          <a:p>
            <a:pPr lvl="0"/>
            <a:r>
              <a:rPr lang="en-GB" dirty="0"/>
              <a:t>A definition of a concept,</a:t>
            </a:r>
          </a:p>
          <a:p>
            <a:pPr lvl="0"/>
            <a:r>
              <a:rPr lang="en-GB" dirty="0"/>
              <a:t>A descriptive report on taxonomic relations, component parts or features of a concept,</a:t>
            </a:r>
          </a:p>
          <a:p>
            <a:pPr lvl="0"/>
            <a:r>
              <a:rPr lang="en-GB" dirty="0"/>
              <a:t>A causal explanation of why things happen,</a:t>
            </a:r>
          </a:p>
          <a:p>
            <a:pPr lvl="0"/>
            <a:r>
              <a:rPr lang="en-GB" dirty="0"/>
              <a:t>A sequential explanation of how things work/ how they came about (describing change over time),</a:t>
            </a:r>
          </a:p>
          <a:p>
            <a:pPr lvl="0"/>
            <a:r>
              <a:rPr lang="en-GB" dirty="0"/>
              <a:t>An example,</a:t>
            </a:r>
          </a:p>
          <a:p>
            <a:pPr lvl="0"/>
            <a:r>
              <a:rPr lang="en-GB" dirty="0"/>
              <a:t>An analytical response (conclusions based on description and analysis of data),</a:t>
            </a:r>
          </a:p>
          <a:p>
            <a:pPr lvl="0"/>
            <a:r>
              <a:rPr lang="en-GB" dirty="0"/>
              <a:t>An analytical exposition (</a:t>
            </a:r>
            <a:r>
              <a:rPr lang="en-GB" dirty="0" smtClean="0"/>
              <a:t>arguing a </a:t>
            </a:r>
            <a:r>
              <a:rPr lang="en-GB" dirty="0"/>
              <a:t>point of view on a topic), </a:t>
            </a:r>
          </a:p>
          <a:p>
            <a:pPr lvl="0"/>
            <a:r>
              <a:rPr lang="en-GB" dirty="0"/>
              <a:t>An analytical discussion (presenting &amp; evaluating different points of view on a topic), or</a:t>
            </a:r>
          </a:p>
          <a:p>
            <a:pPr lvl="0"/>
            <a:r>
              <a:rPr lang="en-GB" dirty="0"/>
              <a:t>A mixture of the above.</a:t>
            </a:r>
          </a:p>
          <a:p>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17</a:t>
            </a:fld>
            <a:endParaRPr lang="en-GB"/>
          </a:p>
        </p:txBody>
      </p:sp>
    </p:spTree>
    <p:extLst>
      <p:ext uri="{BB962C8B-B14F-4D97-AF65-F5344CB8AC3E}">
        <p14:creationId xmlns:p14="http://schemas.microsoft.com/office/powerpoint/2010/main" val="759228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dirty="0" smtClean="0"/>
              <a:t>Respostas escritas nos testes e nos exames</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618856133"/>
              </p:ext>
            </p:extLst>
          </p:nvPr>
        </p:nvGraphicFramePr>
        <p:xfrm>
          <a:off x="743712" y="1533889"/>
          <a:ext cx="10521696" cy="2360123"/>
        </p:xfrm>
        <a:graphic>
          <a:graphicData uri="http://schemas.openxmlformats.org/drawingml/2006/table">
            <a:tbl>
              <a:tblPr firstRow="1" firstCol="1" bandRow="1">
                <a:tableStyleId>{BC89EF96-8CEA-46FF-86C4-4CE0E7609802}</a:tableStyleId>
              </a:tblPr>
              <a:tblGrid>
                <a:gridCol w="10521696"/>
              </a:tblGrid>
              <a:tr h="2360123">
                <a:tc>
                  <a:txBody>
                    <a:bodyPr/>
                    <a:lstStyle/>
                    <a:p>
                      <a:pPr>
                        <a:lnSpc>
                          <a:spcPct val="115000"/>
                        </a:lnSpc>
                        <a:spcAft>
                          <a:spcPts val="0"/>
                        </a:spcAft>
                      </a:pPr>
                      <a:r>
                        <a:rPr lang="en-US" sz="2400" b="0" dirty="0">
                          <a:effectLst/>
                        </a:rPr>
                        <a:t>Use an increase in the </a:t>
                      </a:r>
                      <a:r>
                        <a:rPr lang="en-US" sz="2400" b="0" dirty="0" smtClean="0">
                          <a:effectLst/>
                        </a:rPr>
                        <a:t>demand</a:t>
                      </a:r>
                    </a:p>
                    <a:p>
                      <a:pPr>
                        <a:lnSpc>
                          <a:spcPct val="115000"/>
                        </a:lnSpc>
                        <a:spcAft>
                          <a:spcPts val="1000"/>
                        </a:spcAft>
                      </a:pPr>
                      <a:r>
                        <a:rPr lang="en-US" sz="2400" b="0" dirty="0" smtClean="0">
                          <a:effectLst/>
                        </a:rPr>
                        <a:t>                                                       to </a:t>
                      </a:r>
                      <a:r>
                        <a:rPr lang="en-US" sz="2400" b="0" dirty="0">
                          <a:effectLst/>
                        </a:rPr>
                        <a:t>illustrate and explain </a:t>
                      </a:r>
                      <a:endParaRPr lang="en-US" sz="2400" b="0" dirty="0" smtClean="0">
                        <a:effectLst/>
                      </a:endParaRPr>
                    </a:p>
                    <a:p>
                      <a:pPr>
                        <a:lnSpc>
                          <a:spcPct val="115000"/>
                        </a:lnSpc>
                        <a:spcAft>
                          <a:spcPts val="1000"/>
                        </a:spcAft>
                      </a:pPr>
                      <a:r>
                        <a:rPr lang="en-US" sz="2400" b="0" dirty="0" smtClean="0">
                          <a:effectLst/>
                        </a:rPr>
                        <a:t>                                                       the roles/functions</a:t>
                      </a:r>
                      <a:r>
                        <a:rPr lang="en-US" sz="2400" b="0" baseline="0" dirty="0" smtClean="0">
                          <a:effectLst/>
                        </a:rPr>
                        <a:t> </a:t>
                      </a:r>
                      <a:r>
                        <a:rPr lang="en-US" sz="2400" b="0" dirty="0" smtClean="0">
                          <a:effectLst/>
                        </a:rPr>
                        <a:t>played </a:t>
                      </a:r>
                      <a:r>
                        <a:rPr lang="en-US" sz="2400" b="0" dirty="0">
                          <a:effectLst/>
                        </a:rPr>
                        <a:t>by the price of a </a:t>
                      </a:r>
                      <a:r>
                        <a:rPr lang="en-US" sz="2400" b="0" dirty="0" smtClean="0">
                          <a:effectLst/>
                        </a:rPr>
                        <a:t>good</a:t>
                      </a:r>
                    </a:p>
                    <a:p>
                      <a:pPr>
                        <a:lnSpc>
                          <a:spcPct val="115000"/>
                        </a:lnSpc>
                        <a:spcAft>
                          <a:spcPts val="1000"/>
                        </a:spcAft>
                      </a:pPr>
                      <a:r>
                        <a:rPr lang="en-US" sz="2400" b="0" dirty="0" smtClean="0">
                          <a:effectLst/>
                        </a:rPr>
                        <a:t>                                                       in </a:t>
                      </a:r>
                      <a:r>
                        <a:rPr lang="en-US" sz="2400" b="0" dirty="0">
                          <a:effectLst/>
                        </a:rPr>
                        <a:t>a market system. </a:t>
                      </a: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CaixaDeTexto 2"/>
          <p:cNvSpPr txBox="1"/>
          <p:nvPr/>
        </p:nvSpPr>
        <p:spPr>
          <a:xfrm>
            <a:off x="774192" y="4328975"/>
            <a:ext cx="1487424" cy="461665"/>
          </a:xfrm>
          <a:prstGeom prst="rect">
            <a:avLst/>
          </a:prstGeom>
          <a:noFill/>
        </p:spPr>
        <p:txBody>
          <a:bodyPr wrap="square" rtlCol="0">
            <a:spAutoFit/>
          </a:bodyPr>
          <a:lstStyle/>
          <a:p>
            <a:r>
              <a:rPr lang="pt-PT" sz="2400" dirty="0" err="1" smtClean="0"/>
              <a:t>command</a:t>
            </a:r>
            <a:endParaRPr lang="en-GB" sz="2400" dirty="0"/>
          </a:p>
        </p:txBody>
      </p:sp>
      <p:sp>
        <p:nvSpPr>
          <p:cNvPr id="5" name="CaixaDeTexto 4"/>
          <p:cNvSpPr txBox="1"/>
          <p:nvPr/>
        </p:nvSpPr>
        <p:spPr>
          <a:xfrm>
            <a:off x="6205728" y="4319606"/>
            <a:ext cx="2048256" cy="830997"/>
          </a:xfrm>
          <a:prstGeom prst="rect">
            <a:avLst/>
          </a:prstGeom>
          <a:noFill/>
        </p:spPr>
        <p:txBody>
          <a:bodyPr wrap="square" rtlCol="0">
            <a:spAutoFit/>
          </a:bodyPr>
          <a:lstStyle/>
          <a:p>
            <a:r>
              <a:rPr lang="pt-PT" sz="2400" dirty="0" err="1"/>
              <a:t>c</a:t>
            </a:r>
            <a:r>
              <a:rPr lang="pt-PT" sz="2400" dirty="0" err="1" smtClean="0"/>
              <a:t>lause</a:t>
            </a:r>
            <a:r>
              <a:rPr lang="pt-PT" sz="2400" dirty="0" smtClean="0"/>
              <a:t> </a:t>
            </a:r>
            <a:r>
              <a:rPr lang="pt-PT" sz="2400" dirty="0" err="1" smtClean="0"/>
              <a:t>of</a:t>
            </a:r>
            <a:r>
              <a:rPr lang="pt-PT" sz="2400" dirty="0" smtClean="0"/>
              <a:t> </a:t>
            </a:r>
            <a:r>
              <a:rPr lang="pt-PT" sz="2400" dirty="0" err="1" smtClean="0"/>
              <a:t>purpose</a:t>
            </a:r>
            <a:endParaRPr lang="en-GB" sz="2400" dirty="0"/>
          </a:p>
        </p:txBody>
      </p:sp>
      <p:sp>
        <p:nvSpPr>
          <p:cNvPr id="6" name="CaixaDeTexto 5"/>
          <p:cNvSpPr txBox="1"/>
          <p:nvPr/>
        </p:nvSpPr>
        <p:spPr>
          <a:xfrm>
            <a:off x="2938272" y="4559808"/>
            <a:ext cx="2084832" cy="830997"/>
          </a:xfrm>
          <a:prstGeom prst="rect">
            <a:avLst/>
          </a:prstGeom>
          <a:noFill/>
        </p:spPr>
        <p:txBody>
          <a:bodyPr wrap="square" rtlCol="0">
            <a:spAutoFit/>
          </a:bodyPr>
          <a:lstStyle/>
          <a:p>
            <a:r>
              <a:rPr lang="pt-PT" sz="2400" dirty="0" err="1"/>
              <a:t>t</a:t>
            </a:r>
            <a:r>
              <a:rPr lang="pt-PT" sz="2400" dirty="0" err="1" smtClean="0"/>
              <a:t>echnical</a:t>
            </a:r>
            <a:r>
              <a:rPr lang="pt-PT" sz="2400" dirty="0" smtClean="0"/>
              <a:t> </a:t>
            </a:r>
            <a:r>
              <a:rPr lang="pt-PT" sz="2400" dirty="0" err="1" smtClean="0"/>
              <a:t>concepts</a:t>
            </a:r>
            <a:endParaRPr lang="en-GB" sz="2400" dirty="0"/>
          </a:p>
        </p:txBody>
      </p:sp>
      <p:cxnSp>
        <p:nvCxnSpPr>
          <p:cNvPr id="8" name="Conexão reta unidirecional 7"/>
          <p:cNvCxnSpPr/>
          <p:nvPr/>
        </p:nvCxnSpPr>
        <p:spPr>
          <a:xfrm>
            <a:off x="2852928" y="2082529"/>
            <a:ext cx="658368" cy="23938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588950" y="1474946"/>
            <a:ext cx="3084576" cy="5486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108704" y="2377259"/>
            <a:ext cx="6939617" cy="125577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Conexão reta unidirecional 13"/>
          <p:cNvCxnSpPr/>
          <p:nvPr/>
        </p:nvCxnSpPr>
        <p:spPr>
          <a:xfrm flipH="1">
            <a:off x="3681984" y="3633035"/>
            <a:ext cx="1938528" cy="84337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43712" y="1533889"/>
            <a:ext cx="657184" cy="4896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Conexão reta unidirecional 16"/>
          <p:cNvCxnSpPr>
            <a:endCxn id="3" idx="0"/>
          </p:cNvCxnSpPr>
          <p:nvPr/>
        </p:nvCxnSpPr>
        <p:spPr>
          <a:xfrm>
            <a:off x="1109472" y="2082529"/>
            <a:ext cx="408432" cy="22464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511297" y="1690688"/>
            <a:ext cx="7537024" cy="1942347"/>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Conexão reta unidirecional 19"/>
          <p:cNvCxnSpPr/>
          <p:nvPr/>
        </p:nvCxnSpPr>
        <p:spPr>
          <a:xfrm flipH="1">
            <a:off x="6742176" y="3730752"/>
            <a:ext cx="24384" cy="59822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Marcador de Posição do Número do Diapositivo 20"/>
          <p:cNvSpPr>
            <a:spLocks noGrp="1"/>
          </p:cNvSpPr>
          <p:nvPr>
            <p:ph type="sldNum" sz="quarter" idx="12"/>
          </p:nvPr>
        </p:nvSpPr>
        <p:spPr/>
        <p:txBody>
          <a:bodyPr/>
          <a:lstStyle/>
          <a:p>
            <a:fld id="{7A842E4C-34EE-4683-A379-86255B3FE796}" type="slidenum">
              <a:rPr lang="en-GB" smtClean="0"/>
              <a:t>18</a:t>
            </a:fld>
            <a:endParaRPr lang="en-GB"/>
          </a:p>
        </p:txBody>
      </p:sp>
    </p:spTree>
    <p:extLst>
      <p:ext uri="{BB962C8B-B14F-4D97-AF65-F5344CB8AC3E}">
        <p14:creationId xmlns:p14="http://schemas.microsoft.com/office/powerpoint/2010/main" val="23503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0" grpId="0" animBg="1"/>
      <p:bldP spid="11" grpId="0" animBg="1"/>
      <p:bldP spid="15"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normAutofit/>
          </a:bodyPr>
          <a:lstStyle/>
          <a:p>
            <a:pPr marL="0" indent="0">
              <a:spcBef>
                <a:spcPts val="0"/>
              </a:spcBef>
              <a:buNone/>
            </a:pPr>
            <a:r>
              <a:rPr lang="pt-PT" sz="2400" dirty="0" err="1" smtClean="0"/>
              <a:t>The</a:t>
            </a:r>
            <a:r>
              <a:rPr lang="pt-PT" sz="2400" dirty="0" smtClean="0"/>
              <a:t> </a:t>
            </a:r>
            <a:r>
              <a:rPr lang="pt-PT" sz="2400" dirty="0" err="1" smtClean="0"/>
              <a:t>price</a:t>
            </a:r>
            <a:r>
              <a:rPr lang="pt-PT" sz="2400" dirty="0" smtClean="0"/>
              <a:t> </a:t>
            </a:r>
            <a:r>
              <a:rPr lang="pt-PT" sz="2400" dirty="0" err="1" smtClean="0"/>
              <a:t>of</a:t>
            </a:r>
            <a:r>
              <a:rPr lang="pt-PT" sz="2400" dirty="0" smtClean="0"/>
              <a:t> </a:t>
            </a:r>
            <a:r>
              <a:rPr lang="pt-PT" sz="2400" dirty="0" err="1" smtClean="0"/>
              <a:t>an</a:t>
            </a:r>
            <a:r>
              <a:rPr lang="pt-PT" sz="2400" dirty="0" smtClean="0"/>
              <a:t> item</a:t>
            </a:r>
          </a:p>
          <a:p>
            <a:pPr marL="0" indent="0">
              <a:spcBef>
                <a:spcPts val="0"/>
              </a:spcBef>
              <a:buNone/>
            </a:pPr>
            <a:r>
              <a:rPr lang="pt-PT" sz="2400" dirty="0" smtClean="0"/>
              <a:t>1. </a:t>
            </a:r>
            <a:r>
              <a:rPr lang="pt-PT" sz="2400" dirty="0" err="1" smtClean="0"/>
              <a:t>informs</a:t>
            </a:r>
            <a:r>
              <a:rPr lang="pt-PT" sz="2400" dirty="0" smtClean="0"/>
              <a:t>,</a:t>
            </a:r>
          </a:p>
          <a:p>
            <a:pPr marL="0" indent="0">
              <a:spcBef>
                <a:spcPts val="0"/>
              </a:spcBef>
              <a:buNone/>
            </a:pPr>
            <a:r>
              <a:rPr lang="pt-PT" sz="2400" dirty="0" smtClean="0"/>
              <a:t>2. </a:t>
            </a:r>
            <a:r>
              <a:rPr lang="pt-PT" sz="2400" dirty="0" err="1" smtClean="0"/>
              <a:t>rations</a:t>
            </a:r>
            <a:r>
              <a:rPr lang="pt-PT" sz="2400" dirty="0" smtClean="0"/>
              <a:t>, </a:t>
            </a:r>
            <a:r>
              <a:rPr lang="pt-PT" sz="2400" dirty="0" err="1" smtClean="0"/>
              <a:t>and</a:t>
            </a:r>
            <a:endParaRPr lang="pt-PT" sz="2400" dirty="0" smtClean="0"/>
          </a:p>
          <a:p>
            <a:pPr marL="0" indent="0">
              <a:spcBef>
                <a:spcPts val="0"/>
              </a:spcBef>
              <a:buNone/>
            </a:pPr>
            <a:r>
              <a:rPr lang="pt-PT" sz="2400" dirty="0" smtClean="0"/>
              <a:t>3. </a:t>
            </a:r>
            <a:r>
              <a:rPr lang="pt-PT" sz="2400" dirty="0" err="1" smtClean="0"/>
              <a:t>motivates</a:t>
            </a:r>
            <a:r>
              <a:rPr lang="pt-PT" sz="2400" dirty="0" smtClean="0"/>
              <a:t>.</a:t>
            </a:r>
          </a:p>
          <a:p>
            <a:pPr marL="0" indent="0">
              <a:spcBef>
                <a:spcPts val="0"/>
              </a:spcBef>
              <a:buNone/>
            </a:pPr>
            <a:r>
              <a:rPr lang="en-US" sz="2400" dirty="0"/>
              <a:t>Consider the market for apartments and begin with an initial equilibrium at (P</a:t>
            </a:r>
            <a:r>
              <a:rPr lang="en-US" sz="2400" baseline="-25000" dirty="0"/>
              <a:t>0</a:t>
            </a:r>
            <a:r>
              <a:rPr lang="en-US" sz="2400" dirty="0"/>
              <a:t>,Q</a:t>
            </a:r>
            <a:r>
              <a:rPr lang="en-US" sz="2400" baseline="-25000" dirty="0"/>
              <a:t>0</a:t>
            </a:r>
            <a:r>
              <a:rPr lang="en-US" sz="2400" dirty="0"/>
              <a:t>) as illustrated in the graph provided</a:t>
            </a:r>
            <a:r>
              <a:rPr lang="en-US" sz="2400" dirty="0" smtClean="0"/>
              <a:t>.</a:t>
            </a:r>
          </a:p>
          <a:p>
            <a:pPr marL="0" indent="0">
              <a:spcBef>
                <a:spcPts val="0"/>
              </a:spcBef>
              <a:buNone/>
            </a:pPr>
            <a:endParaRPr lang="en-GB" sz="2400" dirty="0"/>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633984" y="3425953"/>
            <a:ext cx="10960608" cy="3139321"/>
          </a:xfrm>
          <a:prstGeom prst="rect">
            <a:avLst/>
          </a:prstGeom>
          <a:noFill/>
        </p:spPr>
        <p:txBody>
          <a:bodyPr wrap="square" rtlCol="0">
            <a:spAutoFit/>
          </a:bodyPr>
          <a:lstStyle/>
          <a:p>
            <a:r>
              <a:rPr lang="en-US" dirty="0" smtClean="0"/>
              <a:t>An increase in demand is a rightward movement of the demand curve as shown from D</a:t>
            </a:r>
            <a:r>
              <a:rPr lang="en-US" baseline="-25000" dirty="0" smtClean="0"/>
              <a:t>0</a:t>
            </a:r>
            <a:r>
              <a:rPr lang="en-US" dirty="0" smtClean="0"/>
              <a:t> to D</a:t>
            </a:r>
            <a:r>
              <a:rPr lang="en-US" baseline="-25000" dirty="0" smtClean="0"/>
              <a:t>1</a:t>
            </a:r>
            <a:r>
              <a:rPr lang="en-US" dirty="0" smtClean="0"/>
              <a:t>.</a:t>
            </a:r>
            <a:endParaRPr lang="en-GB" dirty="0" smtClean="0"/>
          </a:p>
          <a:p>
            <a:r>
              <a:rPr lang="en-US" dirty="0" smtClean="0"/>
              <a:t>The </a:t>
            </a:r>
            <a:r>
              <a:rPr lang="en-US" dirty="0"/>
              <a:t>immediate effect of this change is an increase in the price to P</a:t>
            </a:r>
            <a:r>
              <a:rPr lang="en-US" baseline="-25000" dirty="0"/>
              <a:t>1</a:t>
            </a:r>
            <a:r>
              <a:rPr lang="en-US" dirty="0"/>
              <a:t> (since the quantity of housing supplied increases slowly). This new higher price informs both buyers and sellers that apartments are relatively more scarce.</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means that the opportunity cost of housing has risen and prospective tenants have an incentive to economize on housing by living at home, taking in room-mates, etc. The higher price also makes the real estate rental market more profitable. The prospect of higher profits motivates sellers to offer more rental housing.</a:t>
            </a:r>
            <a:endParaRPr lang="en-GB" dirty="0"/>
          </a:p>
          <a:p>
            <a:r>
              <a:rPr lang="en-US" dirty="0"/>
              <a:t>These responses lead to the new equilibrium at (P</a:t>
            </a:r>
            <a:r>
              <a:rPr lang="en-US" baseline="-25000" dirty="0"/>
              <a:t>2</a:t>
            </a:r>
            <a:r>
              <a:rPr lang="en-US" dirty="0"/>
              <a:t>,Q</a:t>
            </a:r>
            <a:r>
              <a:rPr lang="en-US" baseline="-25000" dirty="0"/>
              <a:t>2</a:t>
            </a:r>
            <a:r>
              <a:rPr lang="en-US" dirty="0"/>
              <a:t>)</a:t>
            </a:r>
            <a:endParaRPr lang="en-GB" dirty="0"/>
          </a:p>
          <a:p>
            <a:endParaRPr lang="en-GB" dirty="0"/>
          </a:p>
        </p:txBody>
      </p:sp>
      <p:sp>
        <p:nvSpPr>
          <p:cNvPr id="11" name="Marcador de Posição do Número do Diapositivo 10"/>
          <p:cNvSpPr>
            <a:spLocks noGrp="1"/>
          </p:cNvSpPr>
          <p:nvPr>
            <p:ph type="sldNum" sz="quarter" idx="12"/>
          </p:nvPr>
        </p:nvSpPr>
        <p:spPr/>
        <p:txBody>
          <a:bodyPr/>
          <a:lstStyle/>
          <a:p>
            <a:fld id="{7A842E4C-34EE-4683-A379-86255B3FE796}" type="slidenum">
              <a:rPr lang="en-GB" smtClean="0"/>
              <a:t>19</a:t>
            </a:fld>
            <a:endParaRPr lang="en-GB"/>
          </a:p>
        </p:txBody>
      </p:sp>
    </p:spTree>
    <p:extLst>
      <p:ext uri="{BB962C8B-B14F-4D97-AF65-F5344CB8AC3E}">
        <p14:creationId xmlns:p14="http://schemas.microsoft.com/office/powerpoint/2010/main" val="3994449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870235683"/>
              </p:ext>
            </p:extLst>
          </p:nvPr>
        </p:nvGraphicFramePr>
        <p:xfrm>
          <a:off x="752856" y="3105784"/>
          <a:ext cx="10171176" cy="1962912"/>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just">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There are also major concerns about how the detention system affects the mental and physical health of the detainees.</a:t>
                      </a:r>
                    </a:p>
                  </a:txBody>
                  <a:tcPr marL="68580" marR="68580" marT="0" marB="0"/>
                </a:tc>
                <a:tc>
                  <a:txBody>
                    <a:bodyPr/>
                    <a:lstStyle/>
                    <a:p>
                      <a:pPr algn="just">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Secondly, the mental or physical effects of detained asylum seekers are not taken seriously by the government.</a:t>
                      </a:r>
                    </a:p>
                  </a:txBody>
                  <a:tcPr marL="68580" marR="68580" marT="0" marB="0"/>
                </a:tc>
              </a:tr>
            </a:tbl>
          </a:graphicData>
        </a:graphic>
      </p:graphicFrame>
      <p:sp>
        <p:nvSpPr>
          <p:cNvPr id="5" name="CaixaDeTexto 4"/>
          <p:cNvSpPr txBox="1"/>
          <p:nvPr/>
        </p:nvSpPr>
        <p:spPr>
          <a:xfrm>
            <a:off x="1072896" y="2084832"/>
            <a:ext cx="4572000" cy="523220"/>
          </a:xfrm>
          <a:prstGeom prst="rect">
            <a:avLst/>
          </a:prstGeom>
          <a:noFill/>
        </p:spPr>
        <p:txBody>
          <a:bodyPr wrap="square" rtlCol="0">
            <a:spAutoFit/>
          </a:bodyPr>
          <a:lstStyle/>
          <a:p>
            <a:r>
              <a:rPr lang="pt-PT" sz="2800" dirty="0" smtClean="0"/>
              <a:t>1. </a:t>
            </a:r>
            <a:r>
              <a:rPr lang="pt-PT" sz="2800" dirty="0" err="1" smtClean="0"/>
              <a:t>Changing</a:t>
            </a:r>
            <a:r>
              <a:rPr lang="pt-PT" sz="2800" dirty="0" smtClean="0"/>
              <a:t> </a:t>
            </a:r>
            <a:r>
              <a:rPr lang="pt-PT" sz="2800" dirty="0" err="1" smtClean="0"/>
              <a:t>word</a:t>
            </a:r>
            <a:r>
              <a:rPr lang="pt-PT" sz="2800" dirty="0" smtClean="0"/>
              <a:t> </a:t>
            </a:r>
            <a:r>
              <a:rPr lang="pt-PT" sz="2800" dirty="0" err="1" smtClean="0"/>
              <a:t>order</a:t>
            </a:r>
            <a:endParaRPr lang="en-GB" sz="2800" dirty="0"/>
          </a:p>
        </p:txBody>
      </p:sp>
      <p:sp>
        <p:nvSpPr>
          <p:cNvPr id="6" name="Marcador de Posição do Número do Diapositivo 5"/>
          <p:cNvSpPr>
            <a:spLocks noGrp="1"/>
          </p:cNvSpPr>
          <p:nvPr>
            <p:ph type="sldNum" sz="quarter" idx="12"/>
          </p:nvPr>
        </p:nvSpPr>
        <p:spPr/>
        <p:txBody>
          <a:bodyPr/>
          <a:lstStyle/>
          <a:p>
            <a:fld id="{7A842E4C-34EE-4683-A379-86255B3FE796}" type="slidenum">
              <a:rPr lang="en-GB" smtClean="0"/>
              <a:t>2</a:t>
            </a:fld>
            <a:endParaRPr lang="en-GB"/>
          </a:p>
        </p:txBody>
      </p:sp>
    </p:spTree>
    <p:extLst>
      <p:ext uri="{BB962C8B-B14F-4D97-AF65-F5344CB8AC3E}">
        <p14:creationId xmlns:p14="http://schemas.microsoft.com/office/powerpoint/2010/main" val="1219124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lstStyle/>
          <a:p>
            <a:pPr marL="0" indent="0">
              <a:spcBef>
                <a:spcPts val="0"/>
              </a:spcBef>
              <a:buNone/>
            </a:pPr>
            <a:r>
              <a:rPr lang="pt-PT" b="1" dirty="0" err="1" smtClean="0">
                <a:solidFill>
                  <a:srgbClr val="00B0F0"/>
                </a:solidFill>
              </a:rPr>
              <a:t>The</a:t>
            </a:r>
            <a:r>
              <a:rPr lang="pt-PT" b="1" dirty="0" smtClean="0">
                <a:solidFill>
                  <a:srgbClr val="00B0F0"/>
                </a:solidFill>
              </a:rPr>
              <a:t> </a:t>
            </a:r>
            <a:r>
              <a:rPr lang="pt-PT" b="1" dirty="0" err="1" smtClean="0">
                <a:solidFill>
                  <a:srgbClr val="00B0F0"/>
                </a:solidFill>
              </a:rPr>
              <a:t>price</a:t>
            </a:r>
            <a:r>
              <a:rPr lang="pt-PT" b="1" dirty="0" smtClean="0">
                <a:solidFill>
                  <a:srgbClr val="00B0F0"/>
                </a:solidFill>
              </a:rPr>
              <a:t> </a:t>
            </a:r>
            <a:r>
              <a:rPr lang="pt-PT" b="1" dirty="0" err="1" smtClean="0">
                <a:solidFill>
                  <a:srgbClr val="00B0F0"/>
                </a:solidFill>
              </a:rPr>
              <a:t>of</a:t>
            </a:r>
            <a:r>
              <a:rPr lang="pt-PT" b="1" dirty="0" smtClean="0">
                <a:solidFill>
                  <a:srgbClr val="00B0F0"/>
                </a:solidFill>
              </a:rPr>
              <a:t> </a:t>
            </a:r>
            <a:r>
              <a:rPr lang="pt-PT" b="1" dirty="0" err="1" smtClean="0">
                <a:solidFill>
                  <a:srgbClr val="00B0F0"/>
                </a:solidFill>
              </a:rPr>
              <a:t>an</a:t>
            </a:r>
            <a:r>
              <a:rPr lang="pt-PT" b="1" dirty="0" smtClean="0">
                <a:solidFill>
                  <a:srgbClr val="00B0F0"/>
                </a:solidFill>
              </a:rPr>
              <a:t> item	TECHNICAL</a:t>
            </a:r>
          </a:p>
          <a:p>
            <a:pPr marL="0" indent="0">
              <a:spcBef>
                <a:spcPts val="0"/>
              </a:spcBef>
              <a:buNone/>
            </a:pPr>
            <a:r>
              <a:rPr lang="pt-PT" b="1" dirty="0" smtClean="0">
                <a:solidFill>
                  <a:srgbClr val="002060"/>
                </a:solidFill>
              </a:rPr>
              <a:t>1. </a:t>
            </a:r>
            <a:r>
              <a:rPr lang="pt-PT" b="1" dirty="0" err="1" smtClean="0">
                <a:solidFill>
                  <a:srgbClr val="00B050"/>
                </a:solidFill>
              </a:rPr>
              <a:t>informs</a:t>
            </a:r>
            <a:r>
              <a:rPr lang="pt-PT" b="1" dirty="0" smtClean="0">
                <a:solidFill>
                  <a:srgbClr val="002060"/>
                </a:solidFill>
              </a:rPr>
              <a:t>,			</a:t>
            </a:r>
            <a:r>
              <a:rPr lang="pt-PT" b="1" dirty="0" smtClean="0">
                <a:solidFill>
                  <a:srgbClr val="00B0F0"/>
                </a:solidFill>
              </a:rPr>
              <a:t>CONCEPT</a:t>
            </a:r>
          </a:p>
          <a:p>
            <a:pPr marL="0" indent="0">
              <a:spcBef>
                <a:spcPts val="0"/>
              </a:spcBef>
              <a:buNone/>
            </a:pPr>
            <a:r>
              <a:rPr lang="pt-PT" b="1" dirty="0" smtClean="0">
                <a:solidFill>
                  <a:srgbClr val="002060"/>
                </a:solidFill>
              </a:rPr>
              <a:t>2. </a:t>
            </a:r>
            <a:r>
              <a:rPr lang="pt-PT" b="1" dirty="0" err="1" smtClean="0">
                <a:solidFill>
                  <a:srgbClr val="00B050"/>
                </a:solidFill>
              </a:rPr>
              <a:t>rations</a:t>
            </a:r>
            <a:r>
              <a:rPr lang="pt-PT" b="1" dirty="0" smtClean="0">
                <a:solidFill>
                  <a:srgbClr val="002060"/>
                </a:solidFill>
              </a:rPr>
              <a:t>, </a:t>
            </a:r>
            <a:r>
              <a:rPr lang="pt-PT" b="1" dirty="0" err="1" smtClean="0">
                <a:solidFill>
                  <a:srgbClr val="002060"/>
                </a:solidFill>
              </a:rPr>
              <a:t>and</a:t>
            </a:r>
            <a:endParaRPr lang="pt-PT" b="1" dirty="0" smtClean="0">
              <a:solidFill>
                <a:srgbClr val="002060"/>
              </a:solidFill>
            </a:endParaRPr>
          </a:p>
          <a:p>
            <a:pPr marL="0" indent="0">
              <a:spcBef>
                <a:spcPts val="0"/>
              </a:spcBef>
              <a:buNone/>
            </a:pPr>
            <a:r>
              <a:rPr lang="pt-PT" b="1" dirty="0" smtClean="0">
                <a:solidFill>
                  <a:srgbClr val="002060"/>
                </a:solidFill>
              </a:rPr>
              <a:t>3. </a:t>
            </a:r>
            <a:r>
              <a:rPr lang="pt-PT" b="1" dirty="0" err="1" smtClean="0">
                <a:solidFill>
                  <a:srgbClr val="00B050"/>
                </a:solidFill>
              </a:rPr>
              <a:t>motivates</a:t>
            </a:r>
            <a:r>
              <a:rPr lang="pt-PT" b="1" dirty="0" smtClean="0">
                <a:solidFill>
                  <a:srgbClr val="002060"/>
                </a:solidFill>
              </a:rPr>
              <a:t>.</a:t>
            </a:r>
          </a:p>
          <a:p>
            <a:pPr marL="0" indent="0">
              <a:spcBef>
                <a:spcPts val="0"/>
              </a:spcBef>
              <a:buNone/>
            </a:pPr>
            <a:endParaRPr lang="en-US" sz="2400" dirty="0" smtClean="0"/>
          </a:p>
          <a:p>
            <a:pPr marL="0" indent="0">
              <a:spcBef>
                <a:spcPts val="0"/>
              </a:spcBef>
              <a:buNone/>
            </a:pPr>
            <a:r>
              <a:rPr lang="en-US" sz="2400" dirty="0" smtClean="0"/>
              <a:t>Consider </a:t>
            </a:r>
            <a:r>
              <a:rPr lang="en-US" sz="2400" dirty="0"/>
              <a:t>the market for apartments and begin with an initial equilibrium at (P</a:t>
            </a:r>
            <a:r>
              <a:rPr lang="en-US" sz="2400" baseline="-25000" dirty="0"/>
              <a:t>0</a:t>
            </a:r>
            <a:r>
              <a:rPr lang="en-US" sz="2400" dirty="0"/>
              <a:t>,Q</a:t>
            </a:r>
            <a:r>
              <a:rPr lang="en-US" sz="2400" baseline="-25000" dirty="0"/>
              <a:t>0</a:t>
            </a:r>
            <a:r>
              <a:rPr lang="en-US" sz="2400" dirty="0"/>
              <a:t>) as illustrated in the graph provided.</a:t>
            </a:r>
            <a:endParaRPr lang="en-GB" sz="2400" dirty="0"/>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670560" y="3633216"/>
            <a:ext cx="10924032" cy="3139321"/>
          </a:xfrm>
          <a:prstGeom prst="rect">
            <a:avLst/>
          </a:prstGeom>
          <a:noFill/>
        </p:spPr>
        <p:txBody>
          <a:bodyPr wrap="square" rtlCol="0">
            <a:spAutoFit/>
          </a:bodyPr>
          <a:lstStyle/>
          <a:p>
            <a:r>
              <a:rPr lang="en-US" dirty="0"/>
              <a:t>An increase in demand is a rightward movement of the demand curve as shown from D</a:t>
            </a:r>
            <a:r>
              <a:rPr lang="en-US" baseline="-25000" dirty="0"/>
              <a:t>0</a:t>
            </a:r>
            <a:r>
              <a:rPr lang="en-US" dirty="0"/>
              <a:t> to D</a:t>
            </a:r>
            <a:r>
              <a:rPr lang="en-US" baseline="-25000" dirty="0"/>
              <a:t>1</a:t>
            </a:r>
            <a:r>
              <a:rPr lang="en-US" dirty="0"/>
              <a:t>.</a:t>
            </a:r>
            <a:endParaRPr lang="en-GB" dirty="0"/>
          </a:p>
          <a:p>
            <a:r>
              <a:rPr lang="en-US" dirty="0"/>
              <a:t>The immediate effect of this change is an increase in the price to P</a:t>
            </a:r>
            <a:r>
              <a:rPr lang="en-US" baseline="-25000" dirty="0"/>
              <a:t>1</a:t>
            </a:r>
            <a:r>
              <a:rPr lang="en-US" dirty="0"/>
              <a:t> (since the quantity of housing supplied increases slowly). This new higher price informs both buyers and sellers that apartments are relatively more scarce.</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means that the opportunity cost of housing has risen and prospective tenants have an incentive to economize on housing by living at home, taking in room-mates, etc. The higher price also makes the real estate rental market more profitable. The prospect of higher profits motivates sellers to offer more rental housing.</a:t>
            </a:r>
            <a:endParaRPr lang="en-GB" dirty="0"/>
          </a:p>
          <a:p>
            <a:r>
              <a:rPr lang="en-US" dirty="0"/>
              <a:t>These responses lead to the new equilibrium at (P</a:t>
            </a:r>
            <a:r>
              <a:rPr lang="en-US" baseline="-25000" dirty="0"/>
              <a:t>2</a:t>
            </a:r>
            <a:r>
              <a:rPr lang="en-US" dirty="0"/>
              <a:t>,Q</a:t>
            </a:r>
            <a:r>
              <a:rPr lang="en-US" baseline="-25000" dirty="0"/>
              <a:t>2</a:t>
            </a:r>
            <a:r>
              <a:rPr lang="en-US" dirty="0"/>
              <a:t>)</a:t>
            </a:r>
            <a:endParaRPr lang="en-GB" dirty="0"/>
          </a:p>
          <a:p>
            <a:endParaRPr lang="en-GB" dirty="0"/>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20</a:t>
            </a:fld>
            <a:endParaRPr lang="en-GB"/>
          </a:p>
        </p:txBody>
      </p:sp>
      <p:sp>
        <p:nvSpPr>
          <p:cNvPr id="3" name="TextBox 2"/>
          <p:cNvSpPr txBox="1"/>
          <p:nvPr/>
        </p:nvSpPr>
        <p:spPr>
          <a:xfrm>
            <a:off x="3833446" y="1312984"/>
            <a:ext cx="2215661" cy="523220"/>
          </a:xfrm>
          <a:prstGeom prst="rect">
            <a:avLst/>
          </a:prstGeom>
          <a:noFill/>
        </p:spPr>
        <p:txBody>
          <a:bodyPr wrap="square" rtlCol="0">
            <a:spAutoFit/>
          </a:bodyPr>
          <a:lstStyle/>
          <a:p>
            <a:r>
              <a:rPr lang="pt-PT" sz="2800" b="1" dirty="0" smtClean="0">
                <a:solidFill>
                  <a:srgbClr val="00B050"/>
                </a:solidFill>
              </a:rPr>
              <a:t>FUNCTIONS</a:t>
            </a:r>
            <a:endParaRPr lang="pt-PT" sz="2800" b="1" dirty="0">
              <a:solidFill>
                <a:srgbClr val="00B050"/>
              </a:solidFill>
            </a:endParaRPr>
          </a:p>
        </p:txBody>
      </p:sp>
    </p:spTree>
    <p:extLst>
      <p:ext uri="{BB962C8B-B14F-4D97-AF65-F5344CB8AC3E}">
        <p14:creationId xmlns:p14="http://schemas.microsoft.com/office/powerpoint/2010/main" val="4137978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normAutofit/>
          </a:bodyPr>
          <a:lstStyle/>
          <a:p>
            <a:pPr marL="0" indent="0">
              <a:spcBef>
                <a:spcPts val="0"/>
              </a:spcBef>
              <a:buNone/>
            </a:pPr>
            <a:r>
              <a:rPr lang="pt-PT" sz="2400" dirty="0" err="1" smtClean="0"/>
              <a:t>The</a:t>
            </a:r>
            <a:r>
              <a:rPr lang="pt-PT" sz="2400" dirty="0" smtClean="0"/>
              <a:t> </a:t>
            </a:r>
            <a:r>
              <a:rPr lang="pt-PT" sz="2400" dirty="0" err="1" smtClean="0"/>
              <a:t>price</a:t>
            </a:r>
            <a:r>
              <a:rPr lang="pt-PT" sz="2400" dirty="0" smtClean="0"/>
              <a:t> </a:t>
            </a:r>
            <a:r>
              <a:rPr lang="pt-PT" sz="2400" dirty="0" err="1" smtClean="0"/>
              <a:t>of</a:t>
            </a:r>
            <a:r>
              <a:rPr lang="pt-PT" sz="2400" dirty="0" smtClean="0"/>
              <a:t> </a:t>
            </a:r>
            <a:r>
              <a:rPr lang="pt-PT" sz="2400" dirty="0" err="1" smtClean="0"/>
              <a:t>an</a:t>
            </a:r>
            <a:r>
              <a:rPr lang="pt-PT" sz="2400" dirty="0" smtClean="0"/>
              <a:t> item</a:t>
            </a:r>
          </a:p>
          <a:p>
            <a:pPr marL="0" indent="0">
              <a:spcBef>
                <a:spcPts val="0"/>
              </a:spcBef>
              <a:buNone/>
            </a:pPr>
            <a:r>
              <a:rPr lang="pt-PT" sz="2400" dirty="0" smtClean="0"/>
              <a:t>1. </a:t>
            </a:r>
            <a:r>
              <a:rPr lang="pt-PT" sz="2400" dirty="0" err="1" smtClean="0"/>
              <a:t>informs</a:t>
            </a:r>
            <a:r>
              <a:rPr lang="pt-PT" sz="2400" dirty="0" smtClean="0"/>
              <a:t>,</a:t>
            </a:r>
          </a:p>
          <a:p>
            <a:pPr marL="0" indent="0">
              <a:spcBef>
                <a:spcPts val="0"/>
              </a:spcBef>
              <a:buNone/>
            </a:pPr>
            <a:r>
              <a:rPr lang="pt-PT" sz="2400" dirty="0" smtClean="0"/>
              <a:t>2. </a:t>
            </a:r>
            <a:r>
              <a:rPr lang="pt-PT" sz="2400" dirty="0" err="1" smtClean="0"/>
              <a:t>rations</a:t>
            </a:r>
            <a:r>
              <a:rPr lang="pt-PT" sz="2400" dirty="0" smtClean="0"/>
              <a:t>, </a:t>
            </a:r>
            <a:r>
              <a:rPr lang="pt-PT" sz="2400" dirty="0" err="1" smtClean="0"/>
              <a:t>and</a:t>
            </a:r>
            <a:endParaRPr lang="pt-PT" sz="2400" dirty="0" smtClean="0"/>
          </a:p>
          <a:p>
            <a:pPr marL="0" indent="0">
              <a:spcBef>
                <a:spcPts val="0"/>
              </a:spcBef>
              <a:buNone/>
            </a:pPr>
            <a:r>
              <a:rPr lang="pt-PT" sz="2400" dirty="0" smtClean="0"/>
              <a:t>3. </a:t>
            </a:r>
            <a:r>
              <a:rPr lang="pt-PT" sz="2400" dirty="0" err="1" smtClean="0"/>
              <a:t>motivates</a:t>
            </a:r>
            <a:r>
              <a:rPr lang="pt-PT" sz="2400" dirty="0" smtClean="0"/>
              <a:t>.</a:t>
            </a:r>
          </a:p>
          <a:p>
            <a:pPr marL="0" indent="0">
              <a:spcBef>
                <a:spcPts val="0"/>
              </a:spcBef>
              <a:buNone/>
            </a:pPr>
            <a:endParaRPr lang="en-US" sz="2400" dirty="0" smtClean="0"/>
          </a:p>
          <a:p>
            <a:pPr marL="0" indent="0">
              <a:spcBef>
                <a:spcPts val="0"/>
              </a:spcBef>
              <a:buNone/>
            </a:pPr>
            <a:r>
              <a:rPr lang="en-US" sz="2400" b="1" dirty="0" smtClean="0">
                <a:solidFill>
                  <a:srgbClr val="002060"/>
                </a:solidFill>
              </a:rPr>
              <a:t>Consider </a:t>
            </a:r>
            <a:r>
              <a:rPr lang="en-US" sz="2400" b="1" dirty="0">
                <a:solidFill>
                  <a:srgbClr val="002060"/>
                </a:solidFill>
              </a:rPr>
              <a:t>the market for apartments and begin with an initial equilibrium at (P</a:t>
            </a:r>
            <a:r>
              <a:rPr lang="en-US" sz="2400" b="1" baseline="-25000" dirty="0">
                <a:solidFill>
                  <a:srgbClr val="002060"/>
                </a:solidFill>
              </a:rPr>
              <a:t>0</a:t>
            </a:r>
            <a:r>
              <a:rPr lang="en-US" sz="2400" b="1" dirty="0">
                <a:solidFill>
                  <a:srgbClr val="002060"/>
                </a:solidFill>
              </a:rPr>
              <a:t>,Q</a:t>
            </a:r>
            <a:r>
              <a:rPr lang="en-US" sz="2400" b="1" baseline="-25000" dirty="0">
                <a:solidFill>
                  <a:srgbClr val="002060"/>
                </a:solidFill>
              </a:rPr>
              <a:t>0</a:t>
            </a:r>
            <a:r>
              <a:rPr lang="en-US" sz="2400" b="1" dirty="0">
                <a:solidFill>
                  <a:srgbClr val="002060"/>
                </a:solidFill>
              </a:rPr>
              <a:t>) as illustrated in the graph provided</a:t>
            </a:r>
            <a:r>
              <a:rPr lang="en-US" sz="2400" b="1" dirty="0" smtClean="0">
                <a:solidFill>
                  <a:srgbClr val="002060"/>
                </a:solidFill>
              </a:rPr>
              <a:t>.</a:t>
            </a:r>
          </a:p>
          <a:p>
            <a:pPr marL="0" indent="0">
              <a:spcBef>
                <a:spcPts val="0"/>
              </a:spcBef>
              <a:buNone/>
            </a:pPr>
            <a:r>
              <a:rPr lang="pt-PT" sz="2400" b="1" dirty="0" smtClean="0">
                <a:solidFill>
                  <a:srgbClr val="0070C0"/>
                </a:solidFill>
              </a:rPr>
              <a:t>EXAMPLE (</a:t>
            </a:r>
            <a:r>
              <a:rPr lang="pt-PT" sz="2400" b="1" dirty="0" err="1" smtClean="0">
                <a:solidFill>
                  <a:srgbClr val="0070C0"/>
                </a:solidFill>
              </a:rPr>
              <a:t>illustrate</a:t>
            </a:r>
            <a:r>
              <a:rPr lang="pt-PT" sz="2400" b="1" dirty="0" smtClean="0">
                <a:solidFill>
                  <a:srgbClr val="0070C0"/>
                </a:solidFill>
              </a:rPr>
              <a:t> … </a:t>
            </a:r>
            <a:r>
              <a:rPr lang="pt-PT" sz="2400" b="1" dirty="0" err="1" smtClean="0">
                <a:solidFill>
                  <a:srgbClr val="0070C0"/>
                </a:solidFill>
              </a:rPr>
              <a:t>the</a:t>
            </a:r>
            <a:r>
              <a:rPr lang="pt-PT" sz="2400" b="1" dirty="0" smtClean="0">
                <a:solidFill>
                  <a:srgbClr val="0070C0"/>
                </a:solidFill>
              </a:rPr>
              <a:t> roles &amp; </a:t>
            </a:r>
            <a:r>
              <a:rPr lang="pt-PT" sz="2400" b="1" dirty="0" err="1" smtClean="0">
                <a:solidFill>
                  <a:srgbClr val="0070C0"/>
                </a:solidFill>
              </a:rPr>
              <a:t>functions</a:t>
            </a:r>
            <a:r>
              <a:rPr lang="pt-PT" sz="2400" b="1" dirty="0" smtClean="0">
                <a:solidFill>
                  <a:srgbClr val="0070C0"/>
                </a:solidFill>
              </a:rPr>
              <a:t>)</a:t>
            </a:r>
            <a:endParaRPr lang="en-GB" sz="2400" b="1" dirty="0">
              <a:solidFill>
                <a:srgbClr val="0070C0"/>
              </a:solidFill>
            </a:endParaRPr>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633984" y="3425953"/>
            <a:ext cx="10960608" cy="3139321"/>
          </a:xfrm>
          <a:prstGeom prst="rect">
            <a:avLst/>
          </a:prstGeom>
          <a:noFill/>
        </p:spPr>
        <p:txBody>
          <a:bodyPr wrap="square" rtlCol="0">
            <a:spAutoFit/>
          </a:bodyPr>
          <a:lstStyle/>
          <a:p>
            <a:r>
              <a:rPr lang="en-US" dirty="0" smtClean="0"/>
              <a:t>An increase in demand is a rightward movement of the demand curve as shown from D</a:t>
            </a:r>
            <a:r>
              <a:rPr lang="en-US" baseline="-25000" dirty="0" smtClean="0"/>
              <a:t>0</a:t>
            </a:r>
            <a:r>
              <a:rPr lang="en-US" dirty="0" smtClean="0"/>
              <a:t> to D</a:t>
            </a:r>
            <a:r>
              <a:rPr lang="en-US" baseline="-25000" dirty="0" smtClean="0"/>
              <a:t>1</a:t>
            </a:r>
            <a:r>
              <a:rPr lang="en-US" dirty="0" smtClean="0"/>
              <a:t>.</a:t>
            </a:r>
            <a:endParaRPr lang="en-GB" dirty="0" smtClean="0"/>
          </a:p>
          <a:p>
            <a:r>
              <a:rPr lang="en-US" dirty="0" smtClean="0"/>
              <a:t>The </a:t>
            </a:r>
            <a:r>
              <a:rPr lang="en-US" dirty="0"/>
              <a:t>immediate effect of this change is an increase in the price to P</a:t>
            </a:r>
            <a:r>
              <a:rPr lang="en-US" baseline="-25000" dirty="0"/>
              <a:t>1</a:t>
            </a:r>
            <a:r>
              <a:rPr lang="en-US" dirty="0"/>
              <a:t> (since the quantity of housing supplied increases slowly). This new higher price informs both buyers and sellers that apartments are relatively more scarce.</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means that the opportunity cost of housing has risen and prospective tenants have an incentive to economize on housing by living at home, taking in room-mates, etc. The higher price also makes the real estate rental market more profitable. The prospect of higher profits motivates sellers to offer more rental housing.</a:t>
            </a:r>
            <a:endParaRPr lang="en-GB" dirty="0"/>
          </a:p>
          <a:p>
            <a:r>
              <a:rPr lang="en-US" dirty="0"/>
              <a:t>These responses lead to the new equilibrium at (P</a:t>
            </a:r>
            <a:r>
              <a:rPr lang="en-US" baseline="-25000" dirty="0"/>
              <a:t>2</a:t>
            </a:r>
            <a:r>
              <a:rPr lang="en-US" dirty="0"/>
              <a:t>,Q</a:t>
            </a:r>
            <a:r>
              <a:rPr lang="en-US" baseline="-25000" dirty="0"/>
              <a:t>2</a:t>
            </a:r>
            <a:r>
              <a:rPr lang="en-US" dirty="0"/>
              <a:t>)</a:t>
            </a:r>
            <a:endParaRPr lang="en-GB" dirty="0"/>
          </a:p>
          <a:p>
            <a:endParaRPr lang="en-GB" dirty="0"/>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21</a:t>
            </a:fld>
            <a:endParaRPr lang="en-GB"/>
          </a:p>
        </p:txBody>
      </p:sp>
    </p:spTree>
    <p:extLst>
      <p:ext uri="{BB962C8B-B14F-4D97-AF65-F5344CB8AC3E}">
        <p14:creationId xmlns:p14="http://schemas.microsoft.com/office/powerpoint/2010/main" val="3399826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Posição de Conteúdo 6"/>
          <p:cNvSpPr>
            <a:spLocks noGrp="1"/>
          </p:cNvSpPr>
          <p:nvPr>
            <p:ph sz="half" idx="1"/>
          </p:nvPr>
        </p:nvSpPr>
        <p:spPr>
          <a:xfrm>
            <a:off x="536448" y="219457"/>
            <a:ext cx="6144768" cy="3206496"/>
          </a:xfrm>
        </p:spPr>
        <p:txBody>
          <a:bodyPr>
            <a:normAutofit/>
          </a:bodyPr>
          <a:lstStyle/>
          <a:p>
            <a:pPr marL="0" indent="0">
              <a:spcBef>
                <a:spcPts val="0"/>
              </a:spcBef>
              <a:buNone/>
            </a:pPr>
            <a:r>
              <a:rPr lang="pt-PT" sz="2400" dirty="0" err="1" smtClean="0"/>
              <a:t>The</a:t>
            </a:r>
            <a:r>
              <a:rPr lang="pt-PT" sz="2400" dirty="0" smtClean="0"/>
              <a:t> </a:t>
            </a:r>
            <a:r>
              <a:rPr lang="pt-PT" sz="2400" dirty="0" err="1" smtClean="0"/>
              <a:t>price</a:t>
            </a:r>
            <a:r>
              <a:rPr lang="pt-PT" sz="2400" dirty="0" smtClean="0"/>
              <a:t> </a:t>
            </a:r>
            <a:r>
              <a:rPr lang="pt-PT" sz="2400" dirty="0" err="1" smtClean="0"/>
              <a:t>of</a:t>
            </a:r>
            <a:r>
              <a:rPr lang="pt-PT" sz="2400" dirty="0" smtClean="0"/>
              <a:t> </a:t>
            </a:r>
            <a:r>
              <a:rPr lang="pt-PT" sz="2400" dirty="0" err="1" smtClean="0"/>
              <a:t>an</a:t>
            </a:r>
            <a:r>
              <a:rPr lang="pt-PT" sz="2400" dirty="0" smtClean="0"/>
              <a:t> item</a:t>
            </a:r>
          </a:p>
          <a:p>
            <a:pPr marL="0" indent="0">
              <a:spcBef>
                <a:spcPts val="0"/>
              </a:spcBef>
              <a:buNone/>
            </a:pPr>
            <a:r>
              <a:rPr lang="pt-PT" sz="2400" dirty="0" smtClean="0"/>
              <a:t>1. </a:t>
            </a:r>
            <a:r>
              <a:rPr lang="pt-PT" sz="2400" dirty="0" err="1" smtClean="0"/>
              <a:t>informs</a:t>
            </a:r>
            <a:r>
              <a:rPr lang="pt-PT" sz="2400" dirty="0" smtClean="0"/>
              <a:t>,</a:t>
            </a:r>
          </a:p>
          <a:p>
            <a:pPr marL="0" indent="0">
              <a:spcBef>
                <a:spcPts val="0"/>
              </a:spcBef>
              <a:buNone/>
            </a:pPr>
            <a:r>
              <a:rPr lang="pt-PT" sz="2400" dirty="0" smtClean="0"/>
              <a:t>2. </a:t>
            </a:r>
            <a:r>
              <a:rPr lang="pt-PT" sz="2400" dirty="0" err="1" smtClean="0"/>
              <a:t>rations</a:t>
            </a:r>
            <a:r>
              <a:rPr lang="pt-PT" sz="2400" dirty="0" smtClean="0"/>
              <a:t>, </a:t>
            </a:r>
            <a:r>
              <a:rPr lang="pt-PT" sz="2400" dirty="0" err="1" smtClean="0"/>
              <a:t>and</a:t>
            </a:r>
            <a:endParaRPr lang="pt-PT" sz="2400" dirty="0" smtClean="0"/>
          </a:p>
          <a:p>
            <a:pPr marL="0" indent="0">
              <a:spcBef>
                <a:spcPts val="0"/>
              </a:spcBef>
              <a:buNone/>
            </a:pPr>
            <a:r>
              <a:rPr lang="pt-PT" sz="2400" dirty="0" smtClean="0"/>
              <a:t>3. </a:t>
            </a:r>
            <a:r>
              <a:rPr lang="pt-PT" sz="2400" dirty="0" err="1" smtClean="0"/>
              <a:t>motivates</a:t>
            </a:r>
            <a:r>
              <a:rPr lang="pt-PT" sz="2400" dirty="0" smtClean="0"/>
              <a:t>.</a:t>
            </a:r>
          </a:p>
          <a:p>
            <a:pPr marL="0" indent="0">
              <a:spcBef>
                <a:spcPts val="0"/>
              </a:spcBef>
              <a:buNone/>
            </a:pPr>
            <a:endParaRPr lang="en-US" sz="2400" dirty="0" smtClean="0"/>
          </a:p>
          <a:p>
            <a:pPr marL="0" indent="0">
              <a:spcBef>
                <a:spcPts val="0"/>
              </a:spcBef>
              <a:buNone/>
            </a:pPr>
            <a:r>
              <a:rPr lang="en-US" sz="2400" dirty="0" smtClean="0"/>
              <a:t>Consider </a:t>
            </a:r>
            <a:r>
              <a:rPr lang="en-US" sz="2400" dirty="0"/>
              <a:t>the market for apartments and begin with an initial equilibrium at (P</a:t>
            </a:r>
            <a:r>
              <a:rPr lang="en-US" sz="2400" baseline="-25000" dirty="0"/>
              <a:t>0</a:t>
            </a:r>
            <a:r>
              <a:rPr lang="en-US" sz="2400" dirty="0"/>
              <a:t>,Q</a:t>
            </a:r>
            <a:r>
              <a:rPr lang="en-US" sz="2400" baseline="-25000" dirty="0"/>
              <a:t>0</a:t>
            </a:r>
            <a:r>
              <a:rPr lang="en-US" sz="2400" dirty="0"/>
              <a:t>) as illustrated in the graph provided</a:t>
            </a:r>
            <a:r>
              <a:rPr lang="en-US" sz="2400" dirty="0" smtClean="0"/>
              <a:t>.</a:t>
            </a:r>
          </a:p>
          <a:p>
            <a:pPr marL="0" indent="0">
              <a:spcBef>
                <a:spcPts val="0"/>
              </a:spcBef>
              <a:buNone/>
            </a:pPr>
            <a:endParaRPr lang="en-GB" sz="2400" dirty="0"/>
          </a:p>
          <a:p>
            <a:pPr marL="0" indent="0">
              <a:spcBef>
                <a:spcPts val="0"/>
              </a:spcBef>
              <a:buNone/>
            </a:pPr>
            <a:endParaRPr lang="en-GB" dirty="0"/>
          </a:p>
        </p:txBody>
      </p:sp>
      <p:pic>
        <p:nvPicPr>
          <p:cNvPr id="10" name="Picture 1" descr="http://web.archive.org/web/19981201180411im_/http:/price.bus.okstate.edu/ECON1113/shows/chap01/slide33.gif"/>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28688" y="463328"/>
            <a:ext cx="3810000" cy="2857500"/>
          </a:xfrm>
          <a:prstGeom prst="rect">
            <a:avLst/>
          </a:prstGeom>
          <a:noFill/>
          <a:ln>
            <a:noFill/>
          </a:ln>
        </p:spPr>
      </p:pic>
      <p:sp>
        <p:nvSpPr>
          <p:cNvPr id="9" name="CaixaDeTexto 8"/>
          <p:cNvSpPr txBox="1"/>
          <p:nvPr/>
        </p:nvSpPr>
        <p:spPr>
          <a:xfrm>
            <a:off x="231648" y="3425953"/>
            <a:ext cx="11789664" cy="2862322"/>
          </a:xfrm>
          <a:prstGeom prst="rect">
            <a:avLst/>
          </a:prstGeom>
          <a:noFill/>
        </p:spPr>
        <p:txBody>
          <a:bodyPr wrap="square" rtlCol="0">
            <a:spAutoFit/>
          </a:bodyPr>
          <a:lstStyle/>
          <a:p>
            <a:r>
              <a:rPr lang="en-US" dirty="0" smtClean="0"/>
              <a:t>An increase in demand is a rightward movement of the demand curve as shown from D</a:t>
            </a:r>
            <a:r>
              <a:rPr lang="en-US" baseline="-25000" dirty="0" smtClean="0"/>
              <a:t>0</a:t>
            </a:r>
            <a:r>
              <a:rPr lang="en-US" dirty="0" smtClean="0"/>
              <a:t> to D</a:t>
            </a:r>
            <a:r>
              <a:rPr lang="en-US" baseline="-25000" dirty="0" smtClean="0"/>
              <a:t>1</a:t>
            </a:r>
            <a:r>
              <a:rPr lang="en-US" dirty="0" smtClean="0"/>
              <a:t>.</a:t>
            </a:r>
            <a:endParaRPr lang="en-GB" dirty="0" smtClean="0"/>
          </a:p>
          <a:p>
            <a:r>
              <a:rPr lang="en-US" dirty="0" smtClean="0"/>
              <a:t>The </a:t>
            </a:r>
            <a:r>
              <a:rPr lang="en-US" dirty="0"/>
              <a:t>immediate </a:t>
            </a:r>
            <a:r>
              <a:rPr lang="en-US" b="1" dirty="0">
                <a:solidFill>
                  <a:srgbClr val="0070C0"/>
                </a:solidFill>
              </a:rPr>
              <a:t>effect</a:t>
            </a:r>
            <a:r>
              <a:rPr lang="en-US" dirty="0"/>
              <a:t> </a:t>
            </a:r>
            <a:r>
              <a:rPr lang="en-US" b="1" dirty="0">
                <a:solidFill>
                  <a:srgbClr val="0070C0"/>
                </a:solidFill>
              </a:rPr>
              <a:t>of this change </a:t>
            </a:r>
            <a:r>
              <a:rPr lang="en-US" dirty="0"/>
              <a:t>is an increase in the price to P</a:t>
            </a:r>
            <a:r>
              <a:rPr lang="en-US" baseline="-25000" dirty="0"/>
              <a:t>1</a:t>
            </a:r>
            <a:r>
              <a:rPr lang="en-US" dirty="0"/>
              <a:t> (</a:t>
            </a:r>
            <a:r>
              <a:rPr lang="en-US" b="1" dirty="0">
                <a:solidFill>
                  <a:srgbClr val="0070C0"/>
                </a:solidFill>
              </a:rPr>
              <a:t>since</a:t>
            </a:r>
            <a:r>
              <a:rPr lang="en-US" dirty="0">
                <a:solidFill>
                  <a:srgbClr val="0070C0"/>
                </a:solidFill>
              </a:rPr>
              <a:t> </a:t>
            </a:r>
            <a:r>
              <a:rPr lang="en-US" dirty="0"/>
              <a:t>the quantity of housing supplied increases slowly). This new higher price informs both buyers and sellers </a:t>
            </a:r>
            <a:r>
              <a:rPr lang="en-US" b="1" i="1" dirty="0">
                <a:solidFill>
                  <a:srgbClr val="0070C0"/>
                </a:solidFill>
              </a:rPr>
              <a:t>that apartments are relatively more scarce</a:t>
            </a:r>
            <a:r>
              <a:rPr lang="en-US" dirty="0"/>
              <a:t>.</a:t>
            </a:r>
            <a:endParaRPr lang="en-GB" dirty="0"/>
          </a:p>
          <a:p>
            <a:r>
              <a:rPr lang="en-US" dirty="0"/>
              <a:t>The higher price also rations the available housing -- apartments go to those who are willing and able to pay the higher rental rate.</a:t>
            </a:r>
            <a:endParaRPr lang="en-GB" dirty="0"/>
          </a:p>
          <a:p>
            <a:r>
              <a:rPr lang="en-US" dirty="0"/>
              <a:t>The higher price also motivates buyers and sellers to adapt to the changed market conditions. The higher price </a:t>
            </a:r>
            <a:r>
              <a:rPr lang="en-US" b="1" dirty="0">
                <a:solidFill>
                  <a:srgbClr val="0070C0"/>
                </a:solidFill>
              </a:rPr>
              <a:t>means that </a:t>
            </a:r>
            <a:r>
              <a:rPr lang="en-US" dirty="0"/>
              <a:t>the opportunity cost of housing has risen and prospective tenants have an incentive to economize on housing by living at home, taking in room-mates, etc. The higher price also </a:t>
            </a:r>
            <a:r>
              <a:rPr lang="en-US" b="1" dirty="0">
                <a:solidFill>
                  <a:srgbClr val="0070C0"/>
                </a:solidFill>
              </a:rPr>
              <a:t>makes </a:t>
            </a:r>
            <a:r>
              <a:rPr lang="en-US" b="1" i="1" dirty="0">
                <a:solidFill>
                  <a:srgbClr val="0070C0"/>
                </a:solidFill>
              </a:rPr>
              <a:t>the real estate rental market more profitable</a:t>
            </a:r>
            <a:r>
              <a:rPr lang="en-US" b="1" dirty="0">
                <a:solidFill>
                  <a:srgbClr val="0070C0"/>
                </a:solidFill>
              </a:rPr>
              <a:t>.</a:t>
            </a:r>
            <a:r>
              <a:rPr lang="en-US" dirty="0"/>
              <a:t> The prospect of higher profits motivates sellers to offer more rental housing.</a:t>
            </a:r>
            <a:endParaRPr lang="en-GB" dirty="0"/>
          </a:p>
          <a:p>
            <a:r>
              <a:rPr lang="en-US" dirty="0"/>
              <a:t>These responses </a:t>
            </a:r>
            <a:r>
              <a:rPr lang="en-US" b="1" dirty="0">
                <a:solidFill>
                  <a:srgbClr val="0070C0"/>
                </a:solidFill>
              </a:rPr>
              <a:t>lead to </a:t>
            </a:r>
            <a:r>
              <a:rPr lang="en-US" dirty="0"/>
              <a:t>the new equilibrium at (P</a:t>
            </a:r>
            <a:r>
              <a:rPr lang="en-US" baseline="-25000" dirty="0"/>
              <a:t>2</a:t>
            </a:r>
            <a:r>
              <a:rPr lang="en-US" dirty="0"/>
              <a:t>,Q</a:t>
            </a:r>
            <a:r>
              <a:rPr lang="en-US" baseline="-25000" dirty="0"/>
              <a:t>2</a:t>
            </a:r>
            <a:r>
              <a:rPr lang="en-US" dirty="0" smtClean="0"/>
              <a:t>)</a:t>
            </a:r>
          </a:p>
        </p:txBody>
      </p:sp>
      <p:cxnSp>
        <p:nvCxnSpPr>
          <p:cNvPr id="3" name="Conexão reta unidirecional 2"/>
          <p:cNvCxnSpPr/>
          <p:nvPr/>
        </p:nvCxnSpPr>
        <p:spPr>
          <a:xfrm>
            <a:off x="1572768" y="877824"/>
            <a:ext cx="1395984" cy="326745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xão reta unidirecional 11"/>
          <p:cNvCxnSpPr/>
          <p:nvPr/>
        </p:nvCxnSpPr>
        <p:spPr>
          <a:xfrm>
            <a:off x="1295400" y="1219200"/>
            <a:ext cx="1383792" cy="3121152"/>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xão reta unidirecional 13"/>
          <p:cNvCxnSpPr/>
          <p:nvPr/>
        </p:nvCxnSpPr>
        <p:spPr>
          <a:xfrm>
            <a:off x="1005840" y="1560576"/>
            <a:ext cx="1627632" cy="3316224"/>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xão reta unidirecional 15"/>
          <p:cNvCxnSpPr/>
          <p:nvPr/>
        </p:nvCxnSpPr>
        <p:spPr>
          <a:xfrm>
            <a:off x="1005840" y="1530097"/>
            <a:ext cx="1673352" cy="417575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p:cNvSpPr txBox="1"/>
          <p:nvPr/>
        </p:nvSpPr>
        <p:spPr>
          <a:xfrm>
            <a:off x="2633472" y="6309283"/>
            <a:ext cx="8656320" cy="646331"/>
          </a:xfrm>
          <a:prstGeom prst="rect">
            <a:avLst/>
          </a:prstGeom>
          <a:noFill/>
        </p:spPr>
        <p:txBody>
          <a:bodyPr wrap="square" rtlCol="0">
            <a:spAutoFit/>
          </a:bodyPr>
          <a:lstStyle/>
          <a:p>
            <a:r>
              <a:rPr lang="pt-PT" b="1" dirty="0" smtClean="0">
                <a:solidFill>
                  <a:srgbClr val="0070C0"/>
                </a:solidFill>
              </a:rPr>
              <a:t>SEQUENTIAL EXPLANATION (CHANGE OVER TIME) (</a:t>
            </a:r>
            <a:r>
              <a:rPr lang="pt-PT" b="1" dirty="0" err="1" smtClean="0">
                <a:solidFill>
                  <a:srgbClr val="0070C0"/>
                </a:solidFill>
              </a:rPr>
              <a:t>explain</a:t>
            </a:r>
            <a:r>
              <a:rPr lang="pt-PT" b="1" dirty="0" smtClean="0">
                <a:solidFill>
                  <a:srgbClr val="0070C0"/>
                </a:solidFill>
              </a:rPr>
              <a:t> </a:t>
            </a:r>
            <a:r>
              <a:rPr lang="pt-PT" b="1" dirty="0" err="1" smtClean="0">
                <a:solidFill>
                  <a:srgbClr val="0070C0"/>
                </a:solidFill>
              </a:rPr>
              <a:t>the</a:t>
            </a:r>
            <a:r>
              <a:rPr lang="pt-PT" b="1" dirty="0" smtClean="0">
                <a:solidFill>
                  <a:srgbClr val="0070C0"/>
                </a:solidFill>
              </a:rPr>
              <a:t> role &amp; </a:t>
            </a:r>
            <a:r>
              <a:rPr lang="pt-PT" b="1" dirty="0" err="1" smtClean="0">
                <a:solidFill>
                  <a:srgbClr val="0070C0"/>
                </a:solidFill>
              </a:rPr>
              <a:t>functions</a:t>
            </a:r>
            <a:r>
              <a:rPr lang="pt-PT" b="1" dirty="0" smtClean="0">
                <a:solidFill>
                  <a:srgbClr val="0070C0"/>
                </a:solidFill>
              </a:rPr>
              <a:t> …)</a:t>
            </a:r>
            <a:endParaRPr lang="en-GB" b="1" dirty="0" smtClean="0">
              <a:solidFill>
                <a:srgbClr val="0070C0"/>
              </a:solidFill>
            </a:endParaRPr>
          </a:p>
          <a:p>
            <a:endParaRPr lang="en-GB" dirty="0"/>
          </a:p>
        </p:txBody>
      </p:sp>
      <p:sp>
        <p:nvSpPr>
          <p:cNvPr id="21" name="Marcador de Posição do Número do Diapositivo 20"/>
          <p:cNvSpPr>
            <a:spLocks noGrp="1"/>
          </p:cNvSpPr>
          <p:nvPr>
            <p:ph type="sldNum" sz="quarter" idx="12"/>
          </p:nvPr>
        </p:nvSpPr>
        <p:spPr/>
        <p:txBody>
          <a:bodyPr/>
          <a:lstStyle/>
          <a:p>
            <a:fld id="{7A842E4C-34EE-4683-A379-86255B3FE796}" type="slidenum">
              <a:rPr lang="en-GB" smtClean="0"/>
              <a:t>22</a:t>
            </a:fld>
            <a:endParaRPr lang="en-GB"/>
          </a:p>
        </p:txBody>
      </p:sp>
    </p:spTree>
    <p:extLst>
      <p:ext uri="{BB962C8B-B14F-4D97-AF65-F5344CB8AC3E}">
        <p14:creationId xmlns:p14="http://schemas.microsoft.com/office/powerpoint/2010/main" val="267073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30463252"/>
              </p:ext>
            </p:extLst>
          </p:nvPr>
        </p:nvGraphicFramePr>
        <p:xfrm>
          <a:off x="721118" y="522573"/>
          <a:ext cx="9381212" cy="1261872"/>
        </p:xfrm>
        <a:graphic>
          <a:graphicData uri="http://schemas.openxmlformats.org/drawingml/2006/table">
            <a:tbl>
              <a:tblPr firstRow="1" firstCol="1" bandRow="1">
                <a:tableStyleId>{BC89EF96-8CEA-46FF-86C4-4CE0E7609802}</a:tableStyleId>
              </a:tblPr>
              <a:tblGrid>
                <a:gridCol w="9381212"/>
              </a:tblGrid>
              <a:tr h="857942">
                <a:tc>
                  <a:txBody>
                    <a:bodyPr/>
                    <a:lstStyle/>
                    <a:p>
                      <a:pPr algn="just">
                        <a:lnSpc>
                          <a:spcPct val="115000"/>
                        </a:lnSpc>
                        <a:spcAft>
                          <a:spcPts val="600"/>
                        </a:spcAft>
                      </a:pPr>
                      <a:r>
                        <a:rPr lang="en-GB" sz="2400" b="0" dirty="0">
                          <a:effectLst/>
                        </a:rPr>
                        <a:t>Consider the information in Figure 1. What economic system does it represent, how does it work, and how important is the system to the economy? </a:t>
                      </a: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CaixaDeTexto 2"/>
          <p:cNvSpPr txBox="1"/>
          <p:nvPr/>
        </p:nvSpPr>
        <p:spPr>
          <a:xfrm>
            <a:off x="6291072" y="2995185"/>
            <a:ext cx="2877312" cy="461665"/>
          </a:xfrm>
          <a:prstGeom prst="rect">
            <a:avLst/>
          </a:prstGeom>
          <a:noFill/>
        </p:spPr>
        <p:txBody>
          <a:bodyPr wrap="square" rtlCol="0">
            <a:spAutoFit/>
          </a:bodyPr>
          <a:lstStyle/>
          <a:p>
            <a:r>
              <a:rPr lang="pt-PT" sz="2400" dirty="0" err="1" smtClean="0"/>
              <a:t>Technical</a:t>
            </a:r>
            <a:r>
              <a:rPr lang="pt-PT" sz="2400" dirty="0" smtClean="0"/>
              <a:t> </a:t>
            </a:r>
            <a:r>
              <a:rPr lang="pt-PT" sz="2400" dirty="0" err="1" smtClean="0"/>
              <a:t>concept</a:t>
            </a:r>
            <a:endParaRPr lang="en-GB" sz="2400" dirty="0"/>
          </a:p>
        </p:txBody>
      </p:sp>
      <p:sp>
        <p:nvSpPr>
          <p:cNvPr id="5" name="CaixaDeTexto 4"/>
          <p:cNvSpPr txBox="1"/>
          <p:nvPr/>
        </p:nvSpPr>
        <p:spPr>
          <a:xfrm>
            <a:off x="682752" y="2922874"/>
            <a:ext cx="1840992" cy="461665"/>
          </a:xfrm>
          <a:prstGeom prst="rect">
            <a:avLst/>
          </a:prstGeom>
          <a:noFill/>
        </p:spPr>
        <p:txBody>
          <a:bodyPr wrap="square" rtlCol="0">
            <a:spAutoFit/>
          </a:bodyPr>
          <a:lstStyle/>
          <a:p>
            <a:r>
              <a:rPr lang="pt-PT" sz="2400" dirty="0" err="1" smtClean="0"/>
              <a:t>Command</a:t>
            </a:r>
            <a:endParaRPr lang="en-GB" sz="2400" dirty="0"/>
          </a:p>
        </p:txBody>
      </p:sp>
      <p:sp>
        <p:nvSpPr>
          <p:cNvPr id="6" name="CaixaDeTexto 5"/>
          <p:cNvSpPr txBox="1"/>
          <p:nvPr/>
        </p:nvSpPr>
        <p:spPr>
          <a:xfrm>
            <a:off x="3695319" y="2427470"/>
            <a:ext cx="2389632" cy="461665"/>
          </a:xfrm>
          <a:prstGeom prst="rect">
            <a:avLst/>
          </a:prstGeom>
          <a:noFill/>
        </p:spPr>
        <p:txBody>
          <a:bodyPr wrap="square" rtlCol="0">
            <a:spAutoFit/>
          </a:bodyPr>
          <a:lstStyle/>
          <a:p>
            <a:r>
              <a:rPr lang="pt-PT" sz="2400" dirty="0" err="1" smtClean="0"/>
              <a:t>Direct</a:t>
            </a:r>
            <a:r>
              <a:rPr lang="pt-PT" sz="2400" dirty="0" smtClean="0"/>
              <a:t> </a:t>
            </a:r>
            <a:r>
              <a:rPr lang="pt-PT" sz="2400" dirty="0" err="1" smtClean="0"/>
              <a:t>questions</a:t>
            </a:r>
            <a:endParaRPr lang="en-GB" sz="2400" dirty="0"/>
          </a:p>
        </p:txBody>
      </p:sp>
      <p:sp>
        <p:nvSpPr>
          <p:cNvPr id="7" name="Oval 6"/>
          <p:cNvSpPr/>
          <p:nvPr/>
        </p:nvSpPr>
        <p:spPr>
          <a:xfrm>
            <a:off x="673608" y="441324"/>
            <a:ext cx="1280160" cy="6339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Conexão reta unidirecional 8"/>
          <p:cNvCxnSpPr/>
          <p:nvPr/>
        </p:nvCxnSpPr>
        <p:spPr>
          <a:xfrm>
            <a:off x="1313688" y="1093596"/>
            <a:ext cx="109728" cy="18531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644640" y="495704"/>
            <a:ext cx="2523744" cy="62899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Conexão reta 11"/>
          <p:cNvCxnSpPr/>
          <p:nvPr/>
        </p:nvCxnSpPr>
        <p:spPr>
          <a:xfrm flipV="1">
            <a:off x="5913120" y="948134"/>
            <a:ext cx="3986784" cy="1219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Conexão reta 14"/>
          <p:cNvCxnSpPr/>
          <p:nvPr/>
        </p:nvCxnSpPr>
        <p:spPr>
          <a:xfrm>
            <a:off x="673608" y="1350106"/>
            <a:ext cx="9147048" cy="561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exão reta 18"/>
          <p:cNvCxnSpPr/>
          <p:nvPr/>
        </p:nvCxnSpPr>
        <p:spPr>
          <a:xfrm>
            <a:off x="720852" y="1871788"/>
            <a:ext cx="118567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Conexão reta unidirecional 20"/>
          <p:cNvCxnSpPr/>
          <p:nvPr/>
        </p:nvCxnSpPr>
        <p:spPr>
          <a:xfrm flipH="1">
            <a:off x="7449312" y="1136268"/>
            <a:ext cx="243840" cy="17678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Conexão reta unidirecional 22"/>
          <p:cNvCxnSpPr/>
          <p:nvPr/>
        </p:nvCxnSpPr>
        <p:spPr>
          <a:xfrm flipH="1">
            <a:off x="4684014" y="1384710"/>
            <a:ext cx="36576" cy="100295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24" name="Picture 34" descr="http://si.wsj.net/public/resources/images/BN-MQ656_JPMgig_J_20160217150144.jpg">
            <a:hlinkClick r:id="rId2" tgtFrame="&quot;_blank&quot;"/>
          </p:cNvPr>
          <p:cNvPicPr/>
          <p:nvPr/>
        </p:nvPicPr>
        <p:blipFill>
          <a:blip r:embed="rId3">
            <a:extLst>
              <a:ext uri="{BEBA8EAE-BF5A-486C-A8C5-ECC9F3942E4B}">
                <a14:imgProps xmlns:a14="http://schemas.microsoft.com/office/drawing/2010/main">
                  <a14:imgLayer r:embed="rId4">
                    <a14:imgEffect>
                      <a14:sharpenSoften amount="29000"/>
                    </a14:imgEffect>
                    <a14:imgEffect>
                      <a14:saturation sat="400000"/>
                    </a14:imgEffect>
                    <a14:imgEffect>
                      <a14:brightnessContrast contrast="72000"/>
                    </a14:imgEffect>
                  </a14:imgLayer>
                </a14:imgProps>
              </a:ext>
              <a:ext uri="{28A0092B-C50C-407E-A947-70E740481C1C}">
                <a14:useLocalDpi xmlns:a14="http://schemas.microsoft.com/office/drawing/2010/main" val="0"/>
              </a:ext>
            </a:extLst>
          </a:blip>
          <a:srcRect/>
          <a:stretch>
            <a:fillRect/>
          </a:stretch>
        </p:blipFill>
        <p:spPr bwMode="auto">
          <a:xfrm>
            <a:off x="2202371" y="3438745"/>
            <a:ext cx="4410075" cy="2931795"/>
          </a:xfrm>
          <a:prstGeom prst="rect">
            <a:avLst/>
          </a:prstGeom>
          <a:noFill/>
          <a:ln>
            <a:noFill/>
          </a:ln>
        </p:spPr>
      </p:pic>
      <p:sp>
        <p:nvSpPr>
          <p:cNvPr id="25" name="Marcador de Posição do Número do Diapositivo 24"/>
          <p:cNvSpPr>
            <a:spLocks noGrp="1"/>
          </p:cNvSpPr>
          <p:nvPr>
            <p:ph type="sldNum" sz="quarter" idx="12"/>
          </p:nvPr>
        </p:nvSpPr>
        <p:spPr/>
        <p:txBody>
          <a:bodyPr/>
          <a:lstStyle/>
          <a:p>
            <a:fld id="{7A842E4C-34EE-4683-A379-86255B3FE796}" type="slidenum">
              <a:rPr lang="en-GB" smtClean="0"/>
              <a:t>23</a:t>
            </a:fld>
            <a:endParaRPr lang="en-GB"/>
          </a:p>
        </p:txBody>
      </p:sp>
      <p:sp>
        <p:nvSpPr>
          <p:cNvPr id="2" name="TextBox 1"/>
          <p:cNvSpPr txBox="1"/>
          <p:nvPr/>
        </p:nvSpPr>
        <p:spPr>
          <a:xfrm>
            <a:off x="7559509" y="4141875"/>
            <a:ext cx="2297723" cy="461665"/>
          </a:xfrm>
          <a:prstGeom prst="rect">
            <a:avLst/>
          </a:prstGeom>
          <a:noFill/>
        </p:spPr>
        <p:txBody>
          <a:bodyPr wrap="square" rtlCol="0">
            <a:spAutoFit/>
          </a:bodyPr>
          <a:lstStyle/>
          <a:p>
            <a:r>
              <a:rPr lang="pt-PT" sz="2400" dirty="0" smtClean="0"/>
              <a:t>Visual </a:t>
            </a:r>
            <a:r>
              <a:rPr lang="pt-PT" sz="2400" dirty="0" err="1" smtClean="0"/>
              <a:t>element</a:t>
            </a:r>
            <a:endParaRPr lang="pt-PT" sz="2400" dirty="0"/>
          </a:p>
        </p:txBody>
      </p:sp>
      <p:sp>
        <p:nvSpPr>
          <p:cNvPr id="8" name="Oval 7"/>
          <p:cNvSpPr/>
          <p:nvPr/>
        </p:nvSpPr>
        <p:spPr>
          <a:xfrm>
            <a:off x="4550166" y="503274"/>
            <a:ext cx="1242646" cy="441793"/>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Straight Arrow Connector 12"/>
          <p:cNvCxnSpPr/>
          <p:nvPr/>
        </p:nvCxnSpPr>
        <p:spPr>
          <a:xfrm flipH="1">
            <a:off x="5247132" y="960326"/>
            <a:ext cx="98591" cy="2591766"/>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6" name="Straight Arrow Connector 15"/>
          <p:cNvCxnSpPr/>
          <p:nvPr/>
        </p:nvCxnSpPr>
        <p:spPr>
          <a:xfrm flipH="1">
            <a:off x="6644640" y="4372708"/>
            <a:ext cx="804672" cy="11723"/>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5496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animBg="1"/>
      <p:bldP spid="10" grpId="0" animBg="1"/>
      <p:bldP spid="2" grpId="0"/>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70000" lnSpcReduction="20000"/>
          </a:bodyPr>
          <a:lstStyle/>
          <a:p>
            <a:r>
              <a:rPr lang="en-GB" dirty="0"/>
              <a:t>The figure shows information about the gig economy. The gig economy is also known as the sharing economy or collaborative consumption. It can be defined as an economic system that uses old-fashioned mechanisms such as bartering, swapping, trading, renting, or lending but in a way that has been reinvented through the use of modern technology. It contrasts with the hyper-consumption of the 20</a:t>
            </a:r>
            <a:r>
              <a:rPr lang="en-GB" baseline="30000" dirty="0"/>
              <a:t>th</a:t>
            </a:r>
            <a:r>
              <a:rPr lang="en-GB" dirty="0"/>
              <a:t> century, where ownership was valued, and instead values use of a product or experience over ownership. While Rachel </a:t>
            </a:r>
            <a:r>
              <a:rPr lang="en-GB" dirty="0" err="1"/>
              <a:t>Botsman</a:t>
            </a:r>
            <a:r>
              <a:rPr lang="en-GB" dirty="0"/>
              <a:t> argues that there are three systems by which collaborative consumption works: product service systems; collaborative lifestyles; and redistribution markets, the graph reinterprets them as two: </a:t>
            </a:r>
            <a:r>
              <a:rPr lang="en-GB" dirty="0" err="1"/>
              <a:t>labor</a:t>
            </a:r>
            <a:r>
              <a:rPr lang="en-GB" dirty="0"/>
              <a:t> platforms and capital platforms. The difference stems from a difference in perspective. The classification into three systems suggests a user’s point of view whereas the classification into two systems is based on the provider’s point of view.</a:t>
            </a:r>
          </a:p>
          <a:p>
            <a:r>
              <a:rPr lang="en-GB" dirty="0"/>
              <a:t>In </a:t>
            </a:r>
            <a:r>
              <a:rPr lang="en-GB" dirty="0" err="1"/>
              <a:t>labor</a:t>
            </a:r>
            <a:r>
              <a:rPr lang="en-GB" dirty="0"/>
              <a:t> platforms people compete to offer a service, which is coordinated through a digital online platform, and for which they operate as independent contractors. For example, an Uber driver provides a transport service similar to that of a taxi-driver, but is not affiliated with a taxi company. Task-Rabbit centralises people who compete to provide a variety of services such as buying groceries for someone, walking their dog, or cleaning their house. </a:t>
            </a:r>
          </a:p>
          <a:p>
            <a:r>
              <a:rPr lang="en-GB" dirty="0"/>
              <a:t>In capital platforms unused assets are rented out or sold. For example, a house-owner might choose to rent out spare room through Airbnb, or even the parking space in front of the house. Someone who owns a drill could rent it out to someone who needs to use one. Unused assets can be sold through websites such as e-bay or OLX. This market can be global, and relies on the internet to enable buyers and sellers to meet.</a:t>
            </a:r>
          </a:p>
          <a:p>
            <a:r>
              <a:rPr lang="en-GB" dirty="0"/>
              <a:t>The gig economy has been growing, as the graph shows. The share of people earning money from capital platforms, i.e. from selling or renting out their unused assets, increased about six-fold between October 2012 and July 2015 while those who earned money by providing a labour service grew around fifteen-fold between July 2013 and July 2015. Although the share of U.S. adults earning income through the sharing economy still currently represents less than 1%, the steady growth trends in both the labour platforms and the capital platforms look set to continue.</a:t>
            </a:r>
          </a:p>
          <a:p>
            <a:pPr marL="0" indent="0">
              <a:buNone/>
            </a:pPr>
            <a:endParaRPr lang="en-GB" dirty="0"/>
          </a:p>
        </p:txBody>
      </p:sp>
      <p:sp>
        <p:nvSpPr>
          <p:cNvPr id="4" name="Marcador de Posição do Número do Diapositivo 3"/>
          <p:cNvSpPr>
            <a:spLocks noGrp="1"/>
          </p:cNvSpPr>
          <p:nvPr>
            <p:ph type="sldNum" sz="quarter" idx="12"/>
          </p:nvPr>
        </p:nvSpPr>
        <p:spPr/>
        <p:txBody>
          <a:bodyPr/>
          <a:lstStyle/>
          <a:p>
            <a:fld id="{7A842E4C-34EE-4683-A379-86255B3FE796}" type="slidenum">
              <a:rPr lang="en-GB" smtClean="0"/>
              <a:t>24</a:t>
            </a:fld>
            <a:endParaRPr lang="en-GB"/>
          </a:p>
        </p:txBody>
      </p:sp>
    </p:spTree>
    <p:extLst>
      <p:ext uri="{BB962C8B-B14F-4D97-AF65-F5344CB8AC3E}">
        <p14:creationId xmlns:p14="http://schemas.microsoft.com/office/powerpoint/2010/main" val="597962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62500" lnSpcReduction="20000"/>
          </a:bodyPr>
          <a:lstStyle/>
          <a:p>
            <a:r>
              <a:rPr lang="en-GB" sz="3800" dirty="0"/>
              <a:t>The figure shows information about </a:t>
            </a:r>
            <a:r>
              <a:rPr lang="en-GB" sz="3800" b="1" dirty="0">
                <a:solidFill>
                  <a:srgbClr val="0070C0"/>
                </a:solidFill>
              </a:rPr>
              <a:t>the gig economy</a:t>
            </a:r>
            <a:r>
              <a:rPr lang="en-GB" sz="3800" dirty="0"/>
              <a:t>. The gig economy is also known as the </a:t>
            </a:r>
            <a:r>
              <a:rPr lang="en-GB" sz="3800" b="1" dirty="0">
                <a:solidFill>
                  <a:srgbClr val="0070C0"/>
                </a:solidFill>
              </a:rPr>
              <a:t>sharing economy or collaborative consumption</a:t>
            </a:r>
            <a:r>
              <a:rPr lang="en-GB" sz="3800" dirty="0"/>
              <a:t>. It can be defined as an economic system that uses old-fashioned mechanisms such as bartering, swapping, trading, renting, or lending but in a way that has been reinvented through the use of modern technology. It contrasts with the hyper-consumption of the 20</a:t>
            </a:r>
            <a:r>
              <a:rPr lang="en-GB" sz="3800" baseline="30000" dirty="0"/>
              <a:t>th</a:t>
            </a:r>
            <a:r>
              <a:rPr lang="en-GB" sz="3800" dirty="0"/>
              <a:t> century, where ownership was valued, and instead values use of a product or experience over ownership. While Rachel </a:t>
            </a:r>
            <a:r>
              <a:rPr lang="en-GB" sz="3800" dirty="0" err="1"/>
              <a:t>Botsman</a:t>
            </a:r>
            <a:r>
              <a:rPr lang="en-GB" sz="3800" dirty="0"/>
              <a:t> argues that there are three systems by which collaborative consumption works: product service systems; collaborative lifestyles; and redistribution markets, the graph reinterprets them as two: </a:t>
            </a:r>
            <a:r>
              <a:rPr lang="en-GB" sz="3800" dirty="0" err="1"/>
              <a:t>labor</a:t>
            </a:r>
            <a:r>
              <a:rPr lang="en-GB" sz="3800" dirty="0"/>
              <a:t> platforms and capital platforms. The difference stems from a difference in perspective. The classification into three systems suggests a user’s point of view whereas the classification into two systems is based on the provider’s point of view.</a:t>
            </a:r>
          </a:p>
          <a:p>
            <a:endParaRPr lang="en-GB" sz="3800" dirty="0" smtClean="0"/>
          </a:p>
          <a:p>
            <a:r>
              <a:rPr lang="pt-PT" b="1" dirty="0" smtClean="0">
                <a:solidFill>
                  <a:srgbClr val="0070C0"/>
                </a:solidFill>
              </a:rPr>
              <a:t>TECHNICAL CONCEPT (</a:t>
            </a:r>
            <a:r>
              <a:rPr lang="pt-PT" b="1" dirty="0" err="1" smtClean="0">
                <a:solidFill>
                  <a:srgbClr val="0070C0"/>
                </a:solidFill>
              </a:rPr>
              <a:t>what</a:t>
            </a:r>
            <a:r>
              <a:rPr lang="pt-PT" b="1" dirty="0" smtClean="0">
                <a:solidFill>
                  <a:srgbClr val="0070C0"/>
                </a:solidFill>
              </a:rPr>
              <a:t> </a:t>
            </a:r>
            <a:r>
              <a:rPr lang="pt-PT" b="1" dirty="0" err="1" smtClean="0">
                <a:solidFill>
                  <a:srgbClr val="0070C0"/>
                </a:solidFill>
              </a:rPr>
              <a:t>economic</a:t>
            </a:r>
            <a:r>
              <a:rPr lang="pt-PT" b="1" dirty="0" smtClean="0">
                <a:solidFill>
                  <a:srgbClr val="0070C0"/>
                </a:solidFill>
              </a:rPr>
              <a:t> </a:t>
            </a:r>
            <a:r>
              <a:rPr lang="pt-PT" b="1" dirty="0" err="1" smtClean="0">
                <a:solidFill>
                  <a:srgbClr val="0070C0"/>
                </a:solidFill>
              </a:rPr>
              <a:t>system</a:t>
            </a:r>
            <a:r>
              <a:rPr lang="pt-PT" b="1" dirty="0" smtClean="0">
                <a:solidFill>
                  <a:srgbClr val="0070C0"/>
                </a:solidFill>
              </a:rPr>
              <a:t> does </a:t>
            </a:r>
            <a:r>
              <a:rPr lang="pt-PT" b="1" dirty="0" err="1" smtClean="0">
                <a:solidFill>
                  <a:srgbClr val="0070C0"/>
                </a:solidFill>
              </a:rPr>
              <a:t>it</a:t>
            </a:r>
            <a:r>
              <a:rPr lang="pt-PT" b="1" dirty="0" smtClean="0">
                <a:solidFill>
                  <a:srgbClr val="0070C0"/>
                </a:solidFill>
              </a:rPr>
              <a:t> </a:t>
            </a:r>
            <a:r>
              <a:rPr lang="pt-PT" b="1" dirty="0" err="1" smtClean="0">
                <a:solidFill>
                  <a:srgbClr val="0070C0"/>
                </a:solidFill>
              </a:rPr>
              <a:t>represent</a:t>
            </a:r>
            <a:r>
              <a:rPr lang="pt-PT" b="1" dirty="0" smtClean="0">
                <a:solidFill>
                  <a:srgbClr val="0070C0"/>
                </a:solidFill>
              </a:rPr>
              <a:t>?)</a:t>
            </a:r>
          </a:p>
          <a:p>
            <a:pPr lvl="8"/>
            <a:r>
              <a:rPr lang="pt-PT" sz="2900" b="1" dirty="0" smtClean="0">
                <a:solidFill>
                  <a:srgbClr val="FFC000"/>
                </a:solidFill>
              </a:rPr>
              <a:t>DEFINITION OF CONCEPT</a:t>
            </a:r>
            <a:endParaRPr lang="en-GB" sz="2900" b="1" dirty="0">
              <a:solidFill>
                <a:srgbClr val="FFC000"/>
              </a:solidFill>
            </a:endParaRPr>
          </a:p>
          <a:p>
            <a:pPr marL="0" indent="0">
              <a:buNone/>
            </a:pPr>
            <a:r>
              <a:rPr lang="en-GB" dirty="0" smtClean="0"/>
              <a:t> </a:t>
            </a:r>
            <a:endParaRPr lang="en-GB" dirty="0"/>
          </a:p>
          <a:p>
            <a:r>
              <a:rPr lang="en-GB" sz="2600" dirty="0"/>
              <a:t>In capital platforms unused assets are rented out or sold. For example, a house-owner might choose to rent out spare room through Airbnb, or even the parking space in front of the house. Someone who owns a drill could rent it out to someone who needs to use one. Unused assets can be sold through websites such as e-bay or OLX. This market can be global, and relies on the internet to enable buyers and sellers to meet.</a:t>
            </a:r>
          </a:p>
          <a:p>
            <a:r>
              <a:rPr lang="en-GB" sz="2600" dirty="0"/>
              <a:t>The gig economy has been growing, as the graph shows. The share of people earning money from capital platforms, i.e. from selling or renting out their unused assets, increased about six-fold between October 2012 and July 2015 while those who earned money by providing a labour service grew around fifteen-fold between July 2013 and July 2015. Although the share of U.S. adults earning income through the sharing economy still currently represents less than 1%, the steady growth trends in both the labour platforms and the capital platforms look set to continue.</a:t>
            </a:r>
          </a:p>
          <a:p>
            <a:pPr marL="0" indent="0">
              <a:buNone/>
            </a:pPr>
            <a:endParaRPr lang="en-GB" dirty="0"/>
          </a:p>
        </p:txBody>
      </p:sp>
      <p:sp>
        <p:nvSpPr>
          <p:cNvPr id="4" name="Oval 3"/>
          <p:cNvSpPr/>
          <p:nvPr/>
        </p:nvSpPr>
        <p:spPr>
          <a:xfrm>
            <a:off x="850392" y="280416"/>
            <a:ext cx="10515600" cy="1044292"/>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xão reta unidirecional 5"/>
          <p:cNvCxnSpPr/>
          <p:nvPr/>
        </p:nvCxnSpPr>
        <p:spPr>
          <a:xfrm flipH="1">
            <a:off x="6108192" y="963168"/>
            <a:ext cx="243840" cy="193852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 name="Marcador de Posição do Número do Diapositivo 6"/>
          <p:cNvSpPr>
            <a:spLocks noGrp="1"/>
          </p:cNvSpPr>
          <p:nvPr>
            <p:ph type="sldNum" sz="quarter" idx="12"/>
          </p:nvPr>
        </p:nvSpPr>
        <p:spPr/>
        <p:txBody>
          <a:bodyPr/>
          <a:lstStyle/>
          <a:p>
            <a:fld id="{7A842E4C-34EE-4683-A379-86255B3FE796}" type="slidenum">
              <a:rPr lang="en-GB" smtClean="0"/>
              <a:t>25</a:t>
            </a:fld>
            <a:endParaRPr lang="en-GB"/>
          </a:p>
        </p:txBody>
      </p:sp>
    </p:spTree>
    <p:extLst>
      <p:ext uri="{BB962C8B-B14F-4D97-AF65-F5344CB8AC3E}">
        <p14:creationId xmlns:p14="http://schemas.microsoft.com/office/powerpoint/2010/main" val="201099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85000" lnSpcReduction="20000"/>
          </a:bodyPr>
          <a:lstStyle/>
          <a:p>
            <a:r>
              <a:rPr lang="en-GB" sz="2100" dirty="0"/>
              <a:t>The figure shows information about the gig economy. The gig economy is also known as the sharing economy or collaborative consumption. It can be defined as an economic system that uses old-fashioned mechanisms such as bartering, swapping, trading, renting, or lending but in a way that has been reinvented through the use of modern technology. It contrasts with the hyper-consumption of the 20</a:t>
            </a:r>
            <a:r>
              <a:rPr lang="en-GB" sz="2100" baseline="30000" dirty="0"/>
              <a:t>th</a:t>
            </a:r>
            <a:r>
              <a:rPr lang="en-GB" sz="2100" dirty="0"/>
              <a:t> century, where ownership was valued, and instead values use of a product or experience over ownership. </a:t>
            </a:r>
            <a:r>
              <a:rPr lang="en-GB" dirty="0"/>
              <a:t>While Rachel </a:t>
            </a:r>
            <a:r>
              <a:rPr lang="en-GB" dirty="0" err="1"/>
              <a:t>Botsman</a:t>
            </a:r>
            <a:r>
              <a:rPr lang="en-GB" dirty="0"/>
              <a:t> argues that there are three systems by which collaborative consumption works: </a:t>
            </a:r>
            <a:r>
              <a:rPr lang="en-GB" b="1" dirty="0">
                <a:solidFill>
                  <a:srgbClr val="0070C0"/>
                </a:solidFill>
              </a:rPr>
              <a:t>product service systems; collaborative lifestyles; and redistribution markets, </a:t>
            </a:r>
            <a:r>
              <a:rPr lang="en-GB" dirty="0"/>
              <a:t>the graph reinterprets them as two:</a:t>
            </a:r>
            <a:r>
              <a:rPr lang="en-GB" b="1" dirty="0">
                <a:solidFill>
                  <a:srgbClr val="0070C0"/>
                </a:solidFill>
              </a:rPr>
              <a:t> </a:t>
            </a:r>
            <a:r>
              <a:rPr lang="en-GB" b="1" dirty="0" err="1">
                <a:solidFill>
                  <a:srgbClr val="0070C0"/>
                </a:solidFill>
              </a:rPr>
              <a:t>labor</a:t>
            </a:r>
            <a:r>
              <a:rPr lang="en-GB" b="1" dirty="0">
                <a:solidFill>
                  <a:srgbClr val="0070C0"/>
                </a:solidFill>
              </a:rPr>
              <a:t> platforms and capital platforms. </a:t>
            </a:r>
            <a:r>
              <a:rPr lang="en-GB" dirty="0"/>
              <a:t>The difference stems from a difference in perspective. The classification into three systems suggests a user’s point of view whereas the classification into two systems is based on the provider’s point of view.</a:t>
            </a:r>
          </a:p>
          <a:p>
            <a:r>
              <a:rPr lang="en-GB" dirty="0">
                <a:solidFill>
                  <a:srgbClr val="0070C0"/>
                </a:solidFill>
              </a:rPr>
              <a:t>In </a:t>
            </a:r>
            <a:r>
              <a:rPr lang="en-GB" dirty="0" err="1">
                <a:solidFill>
                  <a:srgbClr val="0070C0"/>
                </a:solidFill>
              </a:rPr>
              <a:t>labor</a:t>
            </a:r>
            <a:r>
              <a:rPr lang="en-GB" dirty="0">
                <a:solidFill>
                  <a:srgbClr val="0070C0"/>
                </a:solidFill>
              </a:rPr>
              <a:t> platforms people compete to offer a service, which is coordinated through a digital online platform, and for which they operate as independent contractors. For example, an Uber driver provides a transport service similar to that of a taxi-driver, but is not affiliated with a taxi company. Task-Rabbit centralises people who compete to provide a variety of services such as buying groceries for someone, walking their dog, or cleaning their house. </a:t>
            </a:r>
          </a:p>
          <a:p>
            <a:r>
              <a:rPr lang="en-GB" dirty="0">
                <a:solidFill>
                  <a:srgbClr val="0070C0"/>
                </a:solidFill>
              </a:rPr>
              <a:t>In capital platforms unused assets are rented out or sold. For example, a house-owner might choose to rent out spare room through Airbnb, or even the parking space in front of the house. Someone who owns a drill could rent it out to someone who needs to use one. Unused assets can be sold through websites such as e-bay or OLX. This market can be global, and relies on the internet to enable buyers and sellers to meet.</a:t>
            </a:r>
          </a:p>
          <a:p>
            <a:r>
              <a:rPr lang="en-GB" b="1" dirty="0" smtClean="0">
                <a:solidFill>
                  <a:srgbClr val="0070C0"/>
                </a:solidFill>
              </a:rPr>
              <a:t>DESCRIPTIVE REPORT ON COMPONENT PARTS &amp; FEATURES (How does it work?)	</a:t>
            </a:r>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26</a:t>
            </a:fld>
            <a:endParaRPr lang="en-GB"/>
          </a:p>
        </p:txBody>
      </p:sp>
    </p:spTree>
    <p:extLst>
      <p:ext uri="{BB962C8B-B14F-4D97-AF65-F5344CB8AC3E}">
        <p14:creationId xmlns:p14="http://schemas.microsoft.com/office/powerpoint/2010/main" val="296440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0"/>
            <a:ext cx="10515600" cy="6705600"/>
          </a:xfrm>
        </p:spPr>
        <p:txBody>
          <a:bodyPr>
            <a:normAutofit fontScale="85000" lnSpcReduction="20000"/>
          </a:bodyPr>
          <a:lstStyle/>
          <a:p>
            <a:r>
              <a:rPr lang="en-GB" sz="2300" dirty="0"/>
              <a:t>The figure shows information about the gig economy. The gig economy is also known as the sharing economy or collaborative consumption. It can be defined as an economic system that uses old-fashioned mechanisms such as bartering, swapping, trading, renting, or lending but in a way that has been reinvented through the use of modern technology. It contrasts with the hyper-consumption of the 20</a:t>
            </a:r>
            <a:r>
              <a:rPr lang="en-GB" sz="2300" baseline="30000" dirty="0"/>
              <a:t>th</a:t>
            </a:r>
            <a:r>
              <a:rPr lang="en-GB" sz="2300" dirty="0"/>
              <a:t> century, where ownership was valued, and instead values use of a product or experience over ownership. While Rachel </a:t>
            </a:r>
            <a:r>
              <a:rPr lang="en-GB" sz="2300" dirty="0" err="1"/>
              <a:t>Botsman</a:t>
            </a:r>
            <a:r>
              <a:rPr lang="en-GB" sz="2300" dirty="0"/>
              <a:t> argues that there are three systems by which collaborative consumption works: product service systems; collaborative lifestyles; and redistribution markets, the graph reinterprets them as two: </a:t>
            </a:r>
            <a:r>
              <a:rPr lang="en-GB" sz="2300" dirty="0" err="1"/>
              <a:t>labor</a:t>
            </a:r>
            <a:r>
              <a:rPr lang="en-GB" sz="2300" dirty="0"/>
              <a:t> platforms and capital platforms. The difference stems from a difference in perspective. The classification into three systems suggests a user’s point of view whereas the classification into two systems is based on the provider’s point of view.</a:t>
            </a:r>
          </a:p>
          <a:p>
            <a:r>
              <a:rPr lang="en-GB" sz="2300" dirty="0"/>
              <a:t>In </a:t>
            </a:r>
            <a:r>
              <a:rPr lang="en-GB" sz="2300" dirty="0" err="1"/>
              <a:t>labor</a:t>
            </a:r>
            <a:r>
              <a:rPr lang="en-GB" sz="2300" dirty="0"/>
              <a:t> platforms people compete to offer a service, which is coordinated through a digital online platform, and for which they operate as independent contractors. For example, an Uber driver provides a transport service similar to that of a taxi-driver, but is not affiliated with a taxi company. Task-Rabbit centralises people who compete to provide a variety of services such as buying groceries for someone, walking their dog, or cleaning their house. </a:t>
            </a:r>
            <a:endParaRPr lang="en-GB" sz="2300" dirty="0" smtClean="0"/>
          </a:p>
          <a:p>
            <a:r>
              <a:rPr lang="pt-PT" b="1" dirty="0" smtClean="0">
                <a:solidFill>
                  <a:srgbClr val="0070C0"/>
                </a:solidFill>
              </a:rPr>
              <a:t>DATA DESCRIPTION &amp; ANALYSIS (</a:t>
            </a:r>
            <a:r>
              <a:rPr lang="pt-PT" b="1" dirty="0" err="1" smtClean="0">
                <a:solidFill>
                  <a:srgbClr val="0070C0"/>
                </a:solidFill>
              </a:rPr>
              <a:t>How</a:t>
            </a:r>
            <a:r>
              <a:rPr lang="pt-PT" b="1" dirty="0" smtClean="0">
                <a:solidFill>
                  <a:srgbClr val="0070C0"/>
                </a:solidFill>
              </a:rPr>
              <a:t> </a:t>
            </a:r>
            <a:r>
              <a:rPr lang="pt-PT" b="1" dirty="0" err="1" smtClean="0">
                <a:solidFill>
                  <a:srgbClr val="0070C0"/>
                </a:solidFill>
              </a:rPr>
              <a:t>important</a:t>
            </a:r>
            <a:r>
              <a:rPr lang="pt-PT" b="1" dirty="0" smtClean="0">
                <a:solidFill>
                  <a:srgbClr val="0070C0"/>
                </a:solidFill>
              </a:rPr>
              <a:t> </a:t>
            </a:r>
            <a:r>
              <a:rPr lang="pt-PT" b="1" dirty="0" err="1" smtClean="0">
                <a:solidFill>
                  <a:srgbClr val="0070C0"/>
                </a:solidFill>
              </a:rPr>
              <a:t>is</a:t>
            </a:r>
            <a:r>
              <a:rPr lang="pt-PT" b="1" dirty="0" smtClean="0">
                <a:solidFill>
                  <a:srgbClr val="0070C0"/>
                </a:solidFill>
              </a:rPr>
              <a:t> </a:t>
            </a:r>
            <a:r>
              <a:rPr lang="pt-PT" b="1" dirty="0" err="1" smtClean="0">
                <a:solidFill>
                  <a:srgbClr val="0070C0"/>
                </a:solidFill>
              </a:rPr>
              <a:t>it</a:t>
            </a:r>
            <a:r>
              <a:rPr lang="pt-PT" b="1" dirty="0">
                <a:solidFill>
                  <a:srgbClr val="0070C0"/>
                </a:solidFill>
              </a:rPr>
              <a:t> </a:t>
            </a:r>
            <a:r>
              <a:rPr lang="pt-PT" b="1" dirty="0" smtClean="0">
                <a:solidFill>
                  <a:srgbClr val="0070C0"/>
                </a:solidFill>
              </a:rPr>
              <a:t>in </a:t>
            </a:r>
            <a:r>
              <a:rPr lang="pt-PT" b="1" dirty="0" err="1" smtClean="0">
                <a:solidFill>
                  <a:srgbClr val="0070C0"/>
                </a:solidFill>
              </a:rPr>
              <a:t>the</a:t>
            </a:r>
            <a:r>
              <a:rPr lang="pt-PT" b="1" dirty="0" smtClean="0">
                <a:solidFill>
                  <a:srgbClr val="0070C0"/>
                </a:solidFill>
              </a:rPr>
              <a:t> </a:t>
            </a:r>
            <a:r>
              <a:rPr lang="pt-PT" b="1" dirty="0" err="1" smtClean="0">
                <a:solidFill>
                  <a:srgbClr val="0070C0"/>
                </a:solidFill>
              </a:rPr>
              <a:t>economy</a:t>
            </a:r>
            <a:r>
              <a:rPr lang="pt-PT" b="1" dirty="0" smtClean="0">
                <a:solidFill>
                  <a:srgbClr val="0070C0"/>
                </a:solidFill>
              </a:rPr>
              <a:t>?)</a:t>
            </a:r>
            <a:endParaRPr lang="en-GB" b="1" dirty="0">
              <a:solidFill>
                <a:srgbClr val="0070C0"/>
              </a:solidFill>
            </a:endParaRPr>
          </a:p>
          <a:p>
            <a:r>
              <a:rPr lang="en-GB" dirty="0" smtClean="0"/>
              <a:t>The </a:t>
            </a:r>
            <a:r>
              <a:rPr lang="en-GB" dirty="0"/>
              <a:t>gig economy </a:t>
            </a:r>
            <a:r>
              <a:rPr lang="en-GB" b="1" dirty="0">
                <a:solidFill>
                  <a:srgbClr val="0070C0"/>
                </a:solidFill>
              </a:rPr>
              <a:t>has been growing</a:t>
            </a:r>
            <a:r>
              <a:rPr lang="en-GB" dirty="0"/>
              <a:t>, as the graph shows. </a:t>
            </a:r>
            <a:r>
              <a:rPr lang="en-GB" b="1" dirty="0">
                <a:solidFill>
                  <a:srgbClr val="0070C0"/>
                </a:solidFill>
              </a:rPr>
              <a:t>The share of people earning money from capital platforms, i.e. from selling or renting out their unused assets, increased about six-fold between October 2012 and July 2015 while those who earned money by providing a labour service grew around fifteen-fold between July 2013 and July 2015. Although the share of U.S. adults earning income through the sharing economy still currently represents less than 1%, the steady growth trends in both the labour platforms and the capital platforms look set to continue</a:t>
            </a:r>
            <a:r>
              <a:rPr lang="en-GB" dirty="0" smtClean="0"/>
              <a:t>.</a:t>
            </a:r>
            <a:endParaRPr lang="en-GB" dirty="0"/>
          </a:p>
        </p:txBody>
      </p:sp>
      <p:sp>
        <p:nvSpPr>
          <p:cNvPr id="2" name="Marcador de Posição do Número do Diapositivo 1"/>
          <p:cNvSpPr>
            <a:spLocks noGrp="1"/>
          </p:cNvSpPr>
          <p:nvPr>
            <p:ph type="sldNum" sz="quarter" idx="12"/>
          </p:nvPr>
        </p:nvSpPr>
        <p:spPr/>
        <p:txBody>
          <a:bodyPr/>
          <a:lstStyle/>
          <a:p>
            <a:fld id="{7A842E4C-34EE-4683-A379-86255B3FE796}" type="slidenum">
              <a:rPr lang="en-GB" smtClean="0"/>
              <a:t>27</a:t>
            </a:fld>
            <a:endParaRPr lang="en-GB"/>
          </a:p>
        </p:txBody>
      </p:sp>
    </p:spTree>
    <p:extLst>
      <p:ext uri="{BB962C8B-B14F-4D97-AF65-F5344CB8AC3E}">
        <p14:creationId xmlns:p14="http://schemas.microsoft.com/office/powerpoint/2010/main" val="3641777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864446830"/>
              </p:ext>
            </p:extLst>
          </p:nvPr>
        </p:nvGraphicFramePr>
        <p:xfrm>
          <a:off x="752856" y="3105784"/>
          <a:ext cx="10171176" cy="2424811"/>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Furthermore</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mandatory detention does not act as a deterrent.</a:t>
                      </a:r>
                    </a:p>
                  </a:txBody>
                  <a:tcPr marL="68580" marR="68580" marT="0" marB="0"/>
                </a:tc>
                <a:tc>
                  <a:txBody>
                    <a:bodyPr/>
                    <a:lstStyle/>
                    <a:p>
                      <a:pPr algn="l">
                        <a:lnSpc>
                          <a:spcPct val="115000"/>
                        </a:lnSpc>
                        <a:spcAft>
                          <a:spcPts val="600"/>
                        </a:spcAft>
                      </a:pP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Moreover</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the survey shows that there are approximately 600 asylum seekers waiting in Indonesia to take a boat to Australia.</a:t>
                      </a:r>
                    </a:p>
                  </a:txBody>
                  <a:tcPr marL="68580" marR="68580" marT="0" marB="0"/>
                </a:tc>
              </a:tr>
            </a:tbl>
          </a:graphicData>
        </a:graphic>
      </p:graphicFrame>
      <p:sp>
        <p:nvSpPr>
          <p:cNvPr id="5" name="CaixaDeTexto 4"/>
          <p:cNvSpPr txBox="1"/>
          <p:nvPr/>
        </p:nvSpPr>
        <p:spPr>
          <a:xfrm>
            <a:off x="1072896" y="2084832"/>
            <a:ext cx="4572000" cy="523220"/>
          </a:xfrm>
          <a:prstGeom prst="rect">
            <a:avLst/>
          </a:prstGeom>
          <a:noFill/>
        </p:spPr>
        <p:txBody>
          <a:bodyPr wrap="square" rtlCol="0">
            <a:spAutoFit/>
          </a:bodyPr>
          <a:lstStyle/>
          <a:p>
            <a:r>
              <a:rPr lang="pt-PT" sz="2800" dirty="0" smtClean="0"/>
              <a:t>2. </a:t>
            </a:r>
            <a:r>
              <a:rPr lang="pt-PT" sz="2800" dirty="0" err="1" smtClean="0"/>
              <a:t>Using</a:t>
            </a:r>
            <a:r>
              <a:rPr lang="pt-PT" sz="2800" dirty="0" smtClean="0"/>
              <a:t> </a:t>
            </a:r>
            <a:r>
              <a:rPr lang="pt-PT" sz="2800" dirty="0" err="1" smtClean="0"/>
              <a:t>diferent</a:t>
            </a:r>
            <a:r>
              <a:rPr lang="pt-PT" sz="2800" dirty="0" smtClean="0"/>
              <a:t> </a:t>
            </a:r>
            <a:r>
              <a:rPr lang="pt-PT" sz="2800" dirty="0" err="1" smtClean="0"/>
              <a:t>conjunctions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3</a:t>
            </a:fld>
            <a:endParaRPr lang="en-GB"/>
          </a:p>
        </p:txBody>
      </p:sp>
    </p:spTree>
    <p:extLst>
      <p:ext uri="{BB962C8B-B14F-4D97-AF65-F5344CB8AC3E}">
        <p14:creationId xmlns:p14="http://schemas.microsoft.com/office/powerpoint/2010/main" val="246450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650549306"/>
              </p:ext>
            </p:extLst>
          </p:nvPr>
        </p:nvGraphicFramePr>
        <p:xfrm>
          <a:off x="752856" y="3105784"/>
          <a:ext cx="10171176" cy="1934083"/>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when people are already traumatised by past persecution and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do not know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what the future holds for them …</a:t>
                      </a: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when people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are not sure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about their future …</a:t>
                      </a:r>
                    </a:p>
                  </a:txBody>
                  <a:tcPr marL="68580" marR="68580" marT="0" marB="0"/>
                </a:tc>
              </a:tr>
            </a:tbl>
          </a:graphicData>
        </a:graphic>
      </p:graphicFrame>
      <p:sp>
        <p:nvSpPr>
          <p:cNvPr id="5" name="CaixaDeTexto 4"/>
          <p:cNvSpPr txBox="1"/>
          <p:nvPr/>
        </p:nvSpPr>
        <p:spPr>
          <a:xfrm>
            <a:off x="1072896" y="2084832"/>
            <a:ext cx="4572000" cy="523220"/>
          </a:xfrm>
          <a:prstGeom prst="rect">
            <a:avLst/>
          </a:prstGeom>
          <a:noFill/>
        </p:spPr>
        <p:txBody>
          <a:bodyPr wrap="square" rtlCol="0">
            <a:spAutoFit/>
          </a:bodyPr>
          <a:lstStyle/>
          <a:p>
            <a:r>
              <a:rPr lang="pt-PT" sz="2800" dirty="0"/>
              <a:t>3</a:t>
            </a:r>
            <a:r>
              <a:rPr lang="pt-PT" sz="2800" dirty="0" smtClean="0"/>
              <a:t>. </a:t>
            </a:r>
            <a:r>
              <a:rPr lang="pt-PT" sz="2800" dirty="0" err="1" smtClean="0"/>
              <a:t>Using</a:t>
            </a:r>
            <a:r>
              <a:rPr lang="pt-PT" sz="2800" dirty="0" smtClean="0"/>
              <a:t> </a:t>
            </a:r>
            <a:r>
              <a:rPr lang="pt-PT" sz="2800" dirty="0" err="1" smtClean="0"/>
              <a:t>synonyms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4</a:t>
            </a:fld>
            <a:endParaRPr lang="en-GB"/>
          </a:p>
        </p:txBody>
      </p:sp>
    </p:spTree>
    <p:extLst>
      <p:ext uri="{BB962C8B-B14F-4D97-AF65-F5344CB8AC3E}">
        <p14:creationId xmlns:p14="http://schemas.microsoft.com/office/powerpoint/2010/main" val="225436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891522641"/>
              </p:ext>
            </p:extLst>
          </p:nvPr>
        </p:nvGraphicFramePr>
        <p:xfrm>
          <a:off x="752856" y="3105784"/>
          <a:ext cx="10171176" cy="1934083"/>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There are also major concerns about how the detention system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affects</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the mental and physical health of the detainees.</a:t>
                      </a: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Secondly, the mental or physical effects of detained asylum seekers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are not taken</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seriously by the government.</a:t>
                      </a:r>
                    </a:p>
                  </a:txBody>
                  <a:tcPr marL="68580" marR="68580" marT="0" marB="0"/>
                </a:tc>
              </a:tr>
            </a:tbl>
          </a:graphicData>
        </a:graphic>
      </p:graphicFrame>
      <p:sp>
        <p:nvSpPr>
          <p:cNvPr id="5" name="CaixaDeTexto 4"/>
          <p:cNvSpPr txBox="1"/>
          <p:nvPr/>
        </p:nvSpPr>
        <p:spPr>
          <a:xfrm>
            <a:off x="1072896" y="2084832"/>
            <a:ext cx="6620256" cy="523220"/>
          </a:xfrm>
          <a:prstGeom prst="rect">
            <a:avLst/>
          </a:prstGeom>
          <a:noFill/>
        </p:spPr>
        <p:txBody>
          <a:bodyPr wrap="square" rtlCol="0">
            <a:spAutoFit/>
          </a:bodyPr>
          <a:lstStyle/>
          <a:p>
            <a:r>
              <a:rPr lang="pt-PT" sz="2800" dirty="0"/>
              <a:t>4</a:t>
            </a:r>
            <a:r>
              <a:rPr lang="pt-PT" sz="2800" dirty="0" smtClean="0"/>
              <a:t>. </a:t>
            </a:r>
            <a:r>
              <a:rPr lang="pt-PT" sz="2800" dirty="0" err="1" smtClean="0"/>
              <a:t>Alternating</a:t>
            </a:r>
            <a:r>
              <a:rPr lang="pt-PT" sz="2800" dirty="0" smtClean="0"/>
              <a:t> </a:t>
            </a:r>
            <a:r>
              <a:rPr lang="pt-PT" sz="2800" dirty="0" err="1" smtClean="0"/>
              <a:t>between</a:t>
            </a:r>
            <a:r>
              <a:rPr lang="pt-PT" sz="2800" dirty="0" smtClean="0"/>
              <a:t> </a:t>
            </a:r>
            <a:r>
              <a:rPr lang="pt-PT" sz="2800" dirty="0" err="1" smtClean="0"/>
              <a:t>active</a:t>
            </a:r>
            <a:r>
              <a:rPr lang="pt-PT" sz="2800" dirty="0" smtClean="0"/>
              <a:t> </a:t>
            </a:r>
            <a:r>
              <a:rPr lang="pt-PT" sz="2800" dirty="0" err="1" smtClean="0"/>
              <a:t>and</a:t>
            </a:r>
            <a:r>
              <a:rPr lang="pt-PT" sz="2800" dirty="0" smtClean="0"/>
              <a:t> passive</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5</a:t>
            </a:fld>
            <a:endParaRPr lang="en-GB"/>
          </a:p>
        </p:txBody>
      </p:sp>
    </p:spTree>
    <p:extLst>
      <p:ext uri="{BB962C8B-B14F-4D97-AF65-F5344CB8AC3E}">
        <p14:creationId xmlns:p14="http://schemas.microsoft.com/office/powerpoint/2010/main" val="3256610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parafrasear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97382006"/>
              </p:ext>
            </p:extLst>
          </p:nvPr>
        </p:nvGraphicFramePr>
        <p:xfrm>
          <a:off x="752856" y="3105784"/>
          <a:ext cx="10171176" cy="1934083"/>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and it is the only country world-wide with a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national, mandatory detention policy which cannot be reviewed by a court.</a:t>
                      </a:r>
                      <a:endParaRPr lang="en-GB"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Furthermore, Australian detention policy does not have the system to allow a court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to review the policy.</a:t>
                      </a:r>
                      <a:endParaRPr lang="en-GB"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CaixaDeTexto 4"/>
          <p:cNvSpPr txBox="1"/>
          <p:nvPr/>
        </p:nvSpPr>
        <p:spPr>
          <a:xfrm>
            <a:off x="1072896" y="2084832"/>
            <a:ext cx="7461504" cy="523220"/>
          </a:xfrm>
          <a:prstGeom prst="rect">
            <a:avLst/>
          </a:prstGeom>
          <a:noFill/>
        </p:spPr>
        <p:txBody>
          <a:bodyPr wrap="square" rtlCol="0">
            <a:spAutoFit/>
          </a:bodyPr>
          <a:lstStyle/>
          <a:p>
            <a:r>
              <a:rPr lang="pt-PT" sz="2800" dirty="0" smtClean="0"/>
              <a:t>5. </a:t>
            </a:r>
            <a:r>
              <a:rPr lang="pt-PT" sz="2800" dirty="0" err="1" smtClean="0"/>
              <a:t>Taking</a:t>
            </a:r>
            <a:r>
              <a:rPr lang="pt-PT" sz="2800" dirty="0" smtClean="0"/>
              <a:t> </a:t>
            </a:r>
            <a:r>
              <a:rPr lang="pt-PT" sz="2800" dirty="0" err="1" smtClean="0"/>
              <a:t>information</a:t>
            </a:r>
            <a:r>
              <a:rPr lang="pt-PT" sz="2800" dirty="0" smtClean="0"/>
              <a:t> out </a:t>
            </a:r>
            <a:r>
              <a:rPr lang="pt-PT" sz="2800" dirty="0" err="1" smtClean="0"/>
              <a:t>of</a:t>
            </a:r>
            <a:r>
              <a:rPr lang="pt-PT" sz="2800" dirty="0" smtClean="0"/>
              <a:t> </a:t>
            </a:r>
            <a:r>
              <a:rPr lang="pt-PT" sz="2800" dirty="0" err="1" smtClean="0"/>
              <a:t>the</a:t>
            </a:r>
            <a:r>
              <a:rPr lang="pt-PT" sz="2800" dirty="0" smtClean="0"/>
              <a:t> nominal </a:t>
            </a:r>
            <a:r>
              <a:rPr lang="pt-PT" sz="2800" dirty="0" err="1" smtClean="0"/>
              <a:t>group</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6</a:t>
            </a:fld>
            <a:endParaRPr lang="en-GB"/>
          </a:p>
        </p:txBody>
      </p:sp>
    </p:spTree>
    <p:extLst>
      <p:ext uri="{BB962C8B-B14F-4D97-AF65-F5344CB8AC3E}">
        <p14:creationId xmlns:p14="http://schemas.microsoft.com/office/powerpoint/2010/main" val="2031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resumir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605507094"/>
              </p:ext>
            </p:extLst>
          </p:nvPr>
        </p:nvGraphicFramePr>
        <p:xfrm>
          <a:off x="655320" y="2337688"/>
          <a:ext cx="10171176" cy="3340291"/>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400" b="0" dirty="0">
                          <a:effectLst/>
                          <a:latin typeface="Calibri" panose="020F0502020204030204" pitchFamily="34" charset="0"/>
                          <a:ea typeface="Calibri" panose="020F0502020204030204" pitchFamily="34" charset="0"/>
                          <a:cs typeface="Times New Roman" panose="02020603050405020304" pitchFamily="18" charset="0"/>
                        </a:rPr>
                        <a:t>Ten years since the introduction of mandatory detention for asylum-seekers lacking visas, </a:t>
                      </a:r>
                      <a:r>
                        <a:rPr lang="en-GB" sz="2400" b="0" u="sng" dirty="0">
                          <a:effectLst/>
                          <a:latin typeface="Calibri" panose="020F0502020204030204" pitchFamily="34" charset="0"/>
                          <a:ea typeface="Calibri" panose="020F0502020204030204" pitchFamily="34" charset="0"/>
                          <a:cs typeface="Times New Roman" panose="02020603050405020304" pitchFamily="18" charset="0"/>
                        </a:rPr>
                        <a:t>Amnesty International is appealing to the Australian government to step back and consider the costs and consequences of the policy and to bring it in line with international human rights standards.</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400" b="0" u="sng" dirty="0">
                          <a:effectLst/>
                          <a:latin typeface="Calibri" panose="020F0502020204030204" pitchFamily="34" charset="0"/>
                          <a:ea typeface="Calibri" panose="020F0502020204030204" pitchFamily="34" charset="0"/>
                          <a:cs typeface="Times New Roman" panose="02020603050405020304" pitchFamily="18" charset="0"/>
                        </a:rPr>
                        <a:t>International criticism</a:t>
                      </a:r>
                      <a:r>
                        <a:rPr lang="en-GB" sz="2400" b="0" dirty="0">
                          <a:effectLst/>
                          <a:latin typeface="Calibri" panose="020F0502020204030204" pitchFamily="34" charset="0"/>
                          <a:ea typeface="Calibri" panose="020F0502020204030204" pitchFamily="34" charset="0"/>
                          <a:cs typeface="Times New Roman" panose="02020603050405020304" pitchFamily="18" charset="0"/>
                        </a:rPr>
                        <a:t> should not be taken …</a:t>
                      </a:r>
                    </a:p>
                  </a:txBody>
                  <a:tcPr marL="68580" marR="68580" marT="0" marB="0"/>
                </a:tc>
              </a:tr>
            </a:tbl>
          </a:graphicData>
        </a:graphic>
      </p:graphicFrame>
      <p:sp>
        <p:nvSpPr>
          <p:cNvPr id="5" name="CaixaDeTexto 4"/>
          <p:cNvSpPr txBox="1"/>
          <p:nvPr/>
        </p:nvSpPr>
        <p:spPr>
          <a:xfrm>
            <a:off x="1036320" y="1613406"/>
            <a:ext cx="7461504" cy="523220"/>
          </a:xfrm>
          <a:prstGeom prst="rect">
            <a:avLst/>
          </a:prstGeom>
          <a:noFill/>
        </p:spPr>
        <p:txBody>
          <a:bodyPr wrap="square" rtlCol="0">
            <a:spAutoFit/>
          </a:bodyPr>
          <a:lstStyle/>
          <a:p>
            <a:r>
              <a:rPr lang="pt-PT" sz="2800" dirty="0"/>
              <a:t>1</a:t>
            </a:r>
            <a:r>
              <a:rPr lang="pt-PT" sz="2800" dirty="0" smtClean="0"/>
              <a:t>. </a:t>
            </a:r>
            <a:r>
              <a:rPr lang="pt-PT" sz="2800" dirty="0" err="1" smtClean="0"/>
              <a:t>Putting</a:t>
            </a:r>
            <a:r>
              <a:rPr lang="pt-PT" sz="2800" dirty="0" smtClean="0"/>
              <a:t> </a:t>
            </a:r>
            <a:r>
              <a:rPr lang="pt-PT" sz="2800" dirty="0" err="1" smtClean="0"/>
              <a:t>information</a:t>
            </a:r>
            <a:r>
              <a:rPr lang="pt-PT" sz="2800" dirty="0" smtClean="0"/>
              <a:t> </a:t>
            </a:r>
            <a:r>
              <a:rPr lang="pt-PT" sz="2800" dirty="0" err="1" smtClean="0"/>
              <a:t>into</a:t>
            </a:r>
            <a:r>
              <a:rPr lang="pt-PT" sz="2800" dirty="0" smtClean="0"/>
              <a:t> a nominal </a:t>
            </a:r>
            <a:r>
              <a:rPr lang="pt-PT" sz="2800" dirty="0" err="1" smtClean="0"/>
              <a:t>group</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7</a:t>
            </a:fld>
            <a:endParaRPr lang="en-GB"/>
          </a:p>
        </p:txBody>
      </p:sp>
    </p:spTree>
    <p:extLst>
      <p:ext uri="{BB962C8B-B14F-4D97-AF65-F5344CB8AC3E}">
        <p14:creationId xmlns:p14="http://schemas.microsoft.com/office/powerpoint/2010/main" val="366549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resumir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071640610"/>
              </p:ext>
            </p:extLst>
          </p:nvPr>
        </p:nvGraphicFramePr>
        <p:xfrm>
          <a:off x="655320" y="2337688"/>
          <a:ext cx="10171176" cy="3406267"/>
        </p:xfrm>
        <a:graphic>
          <a:graphicData uri="http://schemas.openxmlformats.org/drawingml/2006/table">
            <a:tbl>
              <a:tblPr firstRow="1" bandRow="1">
                <a:tableStyleId>{BC89EF96-8CEA-46FF-86C4-4CE0E7609802}</a:tableStyleId>
              </a:tblPr>
              <a:tblGrid>
                <a:gridCol w="5085588"/>
                <a:gridCol w="5085588"/>
              </a:tblGrid>
              <a:tr h="1807591">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major concerns about how the detention system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affects</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the mental and physical health</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of the detainees.</a:t>
                      </a:r>
                    </a:p>
                  </a:txBody>
                  <a:tcPr marL="68580" marR="68580" marT="0" marB="0"/>
                </a:tc>
                <a:tc>
                  <a:txBody>
                    <a:bodyPr/>
                    <a:lstStyle/>
                    <a:p>
                      <a:pPr algn="l">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Australia’s default of international obligations under international treaties and lack of careful consideration of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the physical or mental health effects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on detained asylum seekers have been recognised.</a:t>
                      </a:r>
                    </a:p>
                  </a:txBody>
                  <a:tcPr marL="68580" marR="68580" marT="0" marB="0"/>
                </a:tc>
              </a:tr>
            </a:tbl>
          </a:graphicData>
        </a:graphic>
      </p:graphicFrame>
      <p:sp>
        <p:nvSpPr>
          <p:cNvPr id="5" name="CaixaDeTexto 4"/>
          <p:cNvSpPr txBox="1"/>
          <p:nvPr/>
        </p:nvSpPr>
        <p:spPr>
          <a:xfrm>
            <a:off x="1036320" y="1613406"/>
            <a:ext cx="7461504" cy="523220"/>
          </a:xfrm>
          <a:prstGeom prst="rect">
            <a:avLst/>
          </a:prstGeom>
          <a:noFill/>
        </p:spPr>
        <p:txBody>
          <a:bodyPr wrap="square" rtlCol="0">
            <a:spAutoFit/>
          </a:bodyPr>
          <a:lstStyle/>
          <a:p>
            <a:r>
              <a:rPr lang="pt-PT" sz="2800" dirty="0" smtClean="0"/>
              <a:t>2. </a:t>
            </a:r>
            <a:r>
              <a:rPr lang="pt-PT" sz="2800" dirty="0" err="1" smtClean="0"/>
              <a:t>Changing</a:t>
            </a:r>
            <a:r>
              <a:rPr lang="pt-PT" sz="2800" dirty="0" smtClean="0"/>
              <a:t> </a:t>
            </a:r>
            <a:r>
              <a:rPr lang="pt-PT" sz="2800" dirty="0" err="1" smtClean="0"/>
              <a:t>word</a:t>
            </a:r>
            <a:r>
              <a:rPr lang="pt-PT" sz="2800" dirty="0" smtClean="0"/>
              <a:t> </a:t>
            </a:r>
            <a:r>
              <a:rPr lang="pt-PT" sz="2800" dirty="0" err="1" smtClean="0"/>
              <a:t>class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8</a:t>
            </a:fld>
            <a:endParaRPr lang="en-GB"/>
          </a:p>
        </p:txBody>
      </p:sp>
    </p:spTree>
    <p:extLst>
      <p:ext uri="{BB962C8B-B14F-4D97-AF65-F5344CB8AC3E}">
        <p14:creationId xmlns:p14="http://schemas.microsoft.com/office/powerpoint/2010/main" val="313303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PT" sz="3600" dirty="0" smtClean="0"/>
              <a:t>Estratégias de resumir</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234254988"/>
              </p:ext>
            </p:extLst>
          </p:nvPr>
        </p:nvGraphicFramePr>
        <p:xfrm>
          <a:off x="655320" y="2337688"/>
          <a:ext cx="10171176" cy="1807591"/>
        </p:xfrm>
        <a:graphic>
          <a:graphicData uri="http://schemas.openxmlformats.org/drawingml/2006/table">
            <a:tbl>
              <a:tblPr firstRow="1" bandRow="1">
                <a:tableStyleId>{BC89EF96-8CEA-46FF-86C4-4CE0E7609802}</a:tableStyleId>
              </a:tblPr>
              <a:tblGrid>
                <a:gridCol w="2380488"/>
                <a:gridCol w="7790688"/>
              </a:tblGrid>
              <a:tr h="1807591">
                <a:tc>
                  <a:txBody>
                    <a:bodyPr/>
                    <a:lstStyle/>
                    <a:p>
                      <a:pPr algn="just">
                        <a:lnSpc>
                          <a:spcPct val="115000"/>
                        </a:lnSpc>
                        <a:spcAft>
                          <a:spcPts val="600"/>
                        </a:spcAft>
                      </a:pP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Asylum seekers mainly from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Asia, Iraq and Afghanistan</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have been automatically detained to the detention centres according to the </a:t>
                      </a:r>
                      <a:r>
                        <a:rPr lang="en-GB" sz="2800" b="0" u="sng" dirty="0">
                          <a:effectLst/>
                          <a:latin typeface="Calibri" panose="020F0502020204030204" pitchFamily="34" charset="0"/>
                          <a:ea typeface="Calibri" panose="020F0502020204030204" pitchFamily="34" charset="0"/>
                          <a:cs typeface="Times New Roman" panose="02020603050405020304" pitchFamily="18" charset="0"/>
                        </a:rPr>
                        <a:t>Migration Act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r>
            </a:tbl>
          </a:graphicData>
        </a:graphic>
      </p:graphicFrame>
      <p:sp>
        <p:nvSpPr>
          <p:cNvPr id="5" name="CaixaDeTexto 4"/>
          <p:cNvSpPr txBox="1"/>
          <p:nvPr/>
        </p:nvSpPr>
        <p:spPr>
          <a:xfrm>
            <a:off x="1036320" y="1613406"/>
            <a:ext cx="7461504" cy="523220"/>
          </a:xfrm>
          <a:prstGeom prst="rect">
            <a:avLst/>
          </a:prstGeom>
          <a:noFill/>
        </p:spPr>
        <p:txBody>
          <a:bodyPr wrap="square" rtlCol="0">
            <a:spAutoFit/>
          </a:bodyPr>
          <a:lstStyle/>
          <a:p>
            <a:r>
              <a:rPr lang="pt-PT" sz="2800" dirty="0" smtClean="0"/>
              <a:t>3. </a:t>
            </a:r>
            <a:r>
              <a:rPr lang="pt-PT" sz="2800" dirty="0" err="1" smtClean="0"/>
              <a:t>Synthesising</a:t>
            </a:r>
            <a:r>
              <a:rPr lang="pt-PT" sz="2800" dirty="0" smtClean="0"/>
              <a:t> </a:t>
            </a:r>
            <a:r>
              <a:rPr lang="pt-PT" sz="2800" dirty="0" err="1" smtClean="0"/>
              <a:t>information</a:t>
            </a:r>
            <a:r>
              <a:rPr lang="pt-PT" sz="2800" dirty="0" smtClean="0"/>
              <a:t> </a:t>
            </a:r>
            <a:r>
              <a:rPr lang="pt-PT" sz="2800" dirty="0" err="1" smtClean="0"/>
              <a:t>from</a:t>
            </a:r>
            <a:r>
              <a:rPr lang="pt-PT" sz="2800" dirty="0" smtClean="0"/>
              <a:t> </a:t>
            </a:r>
            <a:r>
              <a:rPr lang="pt-PT" sz="2800" dirty="0" err="1" smtClean="0"/>
              <a:t>diferent</a:t>
            </a:r>
            <a:r>
              <a:rPr lang="pt-PT" sz="2800" dirty="0" smtClean="0"/>
              <a:t> </a:t>
            </a:r>
            <a:r>
              <a:rPr lang="pt-PT" sz="2800" dirty="0" err="1" smtClean="0"/>
              <a:t>sources</a:t>
            </a:r>
            <a:endParaRPr lang="en-GB" sz="2800" dirty="0"/>
          </a:p>
        </p:txBody>
      </p:sp>
      <p:sp>
        <p:nvSpPr>
          <p:cNvPr id="3" name="Marcador de Posição do Número do Diapositivo 2"/>
          <p:cNvSpPr>
            <a:spLocks noGrp="1"/>
          </p:cNvSpPr>
          <p:nvPr>
            <p:ph type="sldNum" sz="quarter" idx="12"/>
          </p:nvPr>
        </p:nvSpPr>
        <p:spPr/>
        <p:txBody>
          <a:bodyPr/>
          <a:lstStyle/>
          <a:p>
            <a:fld id="{7A842E4C-34EE-4683-A379-86255B3FE796}" type="slidenum">
              <a:rPr lang="en-GB" smtClean="0"/>
              <a:t>9</a:t>
            </a:fld>
            <a:endParaRPr lang="en-GB"/>
          </a:p>
        </p:txBody>
      </p:sp>
    </p:spTree>
    <p:extLst>
      <p:ext uri="{BB962C8B-B14F-4D97-AF65-F5344CB8AC3E}">
        <p14:creationId xmlns:p14="http://schemas.microsoft.com/office/powerpoint/2010/main" val="152231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2744</Words>
  <Application>Microsoft Office PowerPoint</Application>
  <PresentationFormat>Custom</PresentationFormat>
  <Paragraphs>200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Tema do Office</vt:lpstr>
      <vt:lpstr>Discurso acadêmico</vt:lpstr>
      <vt:lpstr>Estratégias de parafrasear</vt:lpstr>
      <vt:lpstr>Estratégias de parafrasear</vt:lpstr>
      <vt:lpstr>Estratégias de parafrasear</vt:lpstr>
      <vt:lpstr>Estratégias de parafrasear</vt:lpstr>
      <vt:lpstr>Estratégias de parafrasear</vt:lpstr>
      <vt:lpstr>Estratégias de resumir</vt:lpstr>
      <vt:lpstr>Estratégias de resumir</vt:lpstr>
      <vt:lpstr>Estratégias de resumir</vt:lpstr>
      <vt:lpstr>Técnicas de citar</vt:lpstr>
      <vt:lpstr>Técnicas de citar</vt:lpstr>
      <vt:lpstr>Técnicas de citar</vt:lpstr>
      <vt:lpstr>Técnicas de apresentar informação parafraseada ou resumida</vt:lpstr>
      <vt:lpstr>Técnicas de apresentar informação parafraseada ou resumida</vt:lpstr>
      <vt:lpstr>Respostas escritas nos testes e nos exames</vt:lpstr>
      <vt:lpstr>PowerPoint Presentation</vt:lpstr>
      <vt:lpstr>PowerPoint Presentation</vt:lpstr>
      <vt:lpstr>Respostas escritas nos testes e nos exames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Discurso acadêmico</dc:title>
  <dc:creator>AnnHenshall</dc:creator>
  <cp:lastModifiedBy>ANN HENSHALL</cp:lastModifiedBy>
  <cp:revision>23</cp:revision>
  <dcterms:created xsi:type="dcterms:W3CDTF">2016-10-30T17:25:16Z</dcterms:created>
  <dcterms:modified xsi:type="dcterms:W3CDTF">2017-11-08T15:38:08Z</dcterms:modified>
</cp:coreProperties>
</file>